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9"/>
  </p:notesMasterIdLst>
  <p:sldIdLst>
    <p:sldId id="256" r:id="rId2"/>
    <p:sldId id="260" r:id="rId3"/>
    <p:sldId id="258" r:id="rId4"/>
    <p:sldId id="259" r:id="rId5"/>
    <p:sldId id="257" r:id="rId6"/>
    <p:sldId id="261" r:id="rId7"/>
    <p:sldId id="262" r:id="rId8"/>
    <p:sldId id="263" r:id="rId9"/>
    <p:sldId id="270" r:id="rId10"/>
    <p:sldId id="271" r:id="rId11"/>
    <p:sldId id="272" r:id="rId12"/>
    <p:sldId id="269" r:id="rId13"/>
    <p:sldId id="273" r:id="rId14"/>
    <p:sldId id="274" r:id="rId15"/>
    <p:sldId id="275" r:id="rId16"/>
    <p:sldId id="276" r:id="rId17"/>
    <p:sldId id="265" r:id="rId18"/>
  </p:sldIdLst>
  <p:sldSz cx="14630400" cy="8229600"/>
  <p:notesSz cx="8229600" cy="14630400"/>
  <p:embeddedFontLst>
    <p:embeddedFont>
      <p:font typeface="DM Sans Medium" pitchFamily="2" charset="0"/>
      <p:regular r:id="rId20"/>
      <p:italic r:id="rId21"/>
    </p:embeddedFont>
    <p:embeddedFont>
      <p:font typeface="Inter"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A7F309-ACB5-045A-6B0A-47FBE94EB6D5}" v="280" dt="2024-11-05T16:32:08.580"/>
    <p1510:client id="{3DF76B16-80A5-7CE5-4594-2DF6353324C8}" v="2" dt="2024-11-06T23:17:10.185"/>
    <p1510:client id="{BA12AAB0-62A5-F679-FD65-BC8074D6A71A}" v="159" dt="2024-11-06T23:54:35.008"/>
    <p1510:client id="{BEBD7588-E287-D330-C3DB-01C6D9FFDD5F}" v="36" dt="2024-11-06T23:57:56.7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4460A231-53E6-46E2-B0B7-D8EDA99256BC}" type="datetimeFigureOut">
              <a:t>11/6/2024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4045B8D5-10EB-437E-B7FB-6C3568250507}" type="slidenum">
              <a:t>‹#›</a:t>
            </a:fld>
            <a:endParaRPr lang="en-US"/>
          </a:p>
        </p:txBody>
      </p:sp>
    </p:spTree>
    <p:extLst>
      <p:ext uri="{BB962C8B-B14F-4D97-AF65-F5344CB8AC3E}">
        <p14:creationId xmlns:p14="http://schemas.microsoft.com/office/powerpoint/2010/main" val="40172689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7348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602249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5043260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1075004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6174726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9268156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8245304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157902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207" y="980837"/>
            <a:ext cx="7743587" cy="2588538"/>
          </a:xfrm>
          <a:prstGeom prst="rect">
            <a:avLst/>
          </a:prstGeom>
          <a:noFill/>
          <a:ln/>
        </p:spPr>
        <p:txBody>
          <a:bodyPr wrap="square" lIns="0" tIns="0" rIns="0" bIns="0" rtlCol="0" anchor="t"/>
          <a:lstStyle/>
          <a:p>
            <a:pPr marL="0" indent="0" algn="l">
              <a:lnSpc>
                <a:spcPts val="6750"/>
              </a:lnSpc>
              <a:buNone/>
            </a:pPr>
            <a:r>
              <a:rPr lang="en-US" sz="5400" dirty="0">
                <a:solidFill>
                  <a:srgbClr val="F7F7F8"/>
                </a:solidFill>
                <a:latin typeface="DM Sans Medium" pitchFamily="34" charset="0"/>
                <a:ea typeface="DM Sans Medium" pitchFamily="34" charset="-122"/>
                <a:cs typeface="DM Sans Medium" pitchFamily="34" charset="-120"/>
              </a:rPr>
              <a:t>Machine Learning Classifiers for Financial Trading Strategies</a:t>
            </a:r>
            <a:endParaRPr lang="en-US" sz="5400" dirty="0"/>
          </a:p>
        </p:txBody>
      </p:sp>
      <p:sp>
        <p:nvSpPr>
          <p:cNvPr id="4" name="Text 1"/>
          <p:cNvSpPr/>
          <p:nvPr/>
        </p:nvSpPr>
        <p:spPr>
          <a:xfrm>
            <a:off x="700207" y="3869412"/>
            <a:ext cx="7743587" cy="1920240"/>
          </a:xfrm>
          <a:prstGeom prst="rect">
            <a:avLst/>
          </a:prstGeom>
          <a:noFill/>
          <a:ln/>
        </p:spPr>
        <p:txBody>
          <a:bodyPr wrap="square" lIns="0" tIns="0" rIns="0" bIns="0" rtlCol="0" anchor="t"/>
          <a:lstStyle/>
          <a:p>
            <a:pPr marL="0" indent="0">
              <a:lnSpc>
                <a:spcPts val="2500"/>
              </a:lnSpc>
              <a:buNone/>
            </a:pPr>
            <a:r>
              <a:rPr lang="en-US" sz="1550" dirty="0">
                <a:solidFill>
                  <a:srgbClr val="D6D9D7"/>
                </a:solidFill>
                <a:latin typeface="Inter" pitchFamily="34" charset="0"/>
                <a:ea typeface="Inter" pitchFamily="34" charset="-122"/>
                <a:cs typeface="Inter" pitchFamily="34" charset="-120"/>
              </a:rPr>
              <a:t>This project explores the implementation of machine learning classifiers to predict stock trading signals using historical financial data. The goal is to develop and evaluate two distinct trading strategies using various ML classification algorithms. We'll collect and preprocess stock price data, engineer relevant features, and train models to generate buy or sell recommendations for securities.</a:t>
            </a:r>
            <a:endParaRPr lang="en-US" sz="1550" dirty="0"/>
          </a:p>
        </p:txBody>
      </p:sp>
      <p:sp>
        <p:nvSpPr>
          <p:cNvPr id="5" name="Text 2"/>
          <p:cNvSpPr/>
          <p:nvPr/>
        </p:nvSpPr>
        <p:spPr>
          <a:xfrm>
            <a:off x="700207" y="6014680"/>
            <a:ext cx="7743587" cy="25598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6D9D7"/>
                </a:solidFill>
                <a:latin typeface="Inter" pitchFamily="34" charset="0"/>
                <a:ea typeface="Inter" pitchFamily="34" charset="-122"/>
                <a:cs typeface="Inter" pitchFamily="34" charset="-120"/>
              </a:rPr>
              <a:t>Kalpavruksha, Rohan Niranjan</a:t>
            </a:r>
            <a:endParaRPr lang="en-US" sz="1550" dirty="0"/>
          </a:p>
        </p:txBody>
      </p:sp>
      <p:sp>
        <p:nvSpPr>
          <p:cNvPr id="6" name="Text 3"/>
          <p:cNvSpPr/>
          <p:nvPr/>
        </p:nvSpPr>
        <p:spPr>
          <a:xfrm>
            <a:off x="700207" y="6340673"/>
            <a:ext cx="7743587" cy="25598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6D9D7"/>
                </a:solidFill>
                <a:latin typeface="Inter" pitchFamily="34" charset="0"/>
                <a:ea typeface="Inter" pitchFamily="34" charset="-122"/>
                <a:cs typeface="Inter" pitchFamily="34" charset="-120"/>
              </a:rPr>
              <a:t>Jangareddi, Paul Rohit</a:t>
            </a:r>
            <a:endParaRPr lang="en-US" sz="1550" dirty="0"/>
          </a:p>
        </p:txBody>
      </p:sp>
      <p:sp>
        <p:nvSpPr>
          <p:cNvPr id="7" name="Text 4"/>
          <p:cNvSpPr/>
          <p:nvPr/>
        </p:nvSpPr>
        <p:spPr>
          <a:xfrm>
            <a:off x="700207" y="6666667"/>
            <a:ext cx="7743587" cy="25598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6D9D7"/>
                </a:solidFill>
                <a:latin typeface="Inter" pitchFamily="34" charset="0"/>
                <a:ea typeface="Inter" pitchFamily="34" charset="-122"/>
                <a:cs typeface="Inter" pitchFamily="34" charset="-120"/>
              </a:rPr>
              <a:t>Jadhav, Poonam</a:t>
            </a:r>
            <a:endParaRPr lang="en-US" sz="1550" dirty="0"/>
          </a:p>
        </p:txBody>
      </p:sp>
      <p:sp>
        <p:nvSpPr>
          <p:cNvPr id="8" name="Text 5"/>
          <p:cNvSpPr/>
          <p:nvPr/>
        </p:nvSpPr>
        <p:spPr>
          <a:xfrm>
            <a:off x="700207" y="6992660"/>
            <a:ext cx="7743587" cy="25598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D6D9D7"/>
                </a:solidFill>
                <a:latin typeface="Inter" pitchFamily="34" charset="0"/>
                <a:ea typeface="Inter" pitchFamily="34" charset="-122"/>
                <a:cs typeface="Inter" pitchFamily="34" charset="-120"/>
              </a:rPr>
              <a:t>Gummadi, Sri Harshitha</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060" y="-1"/>
            <a:ext cx="6255920" cy="8259635"/>
            <a:chOff x="-19217" y="-1"/>
            <a:chExt cx="5213267" cy="6883030"/>
          </a:xfrm>
        </p:grpSpPr>
        <p:sp>
          <p:nvSpPr>
            <p:cNvPr id="40" name="Rectangle 3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49" name="Rectangle 48">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000000"/>
                </a:solidFill>
              </a:endParaRPr>
            </a:p>
          </p:txBody>
        </p:sp>
        <p:sp>
          <p:nvSpPr>
            <p:cNvPr id="42" name="Rectangle 4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50" name="Rectangle 49">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grpSp>
      <p:sp>
        <p:nvSpPr>
          <p:cNvPr id="2" name="Text 0"/>
          <p:cNvSpPr/>
          <p:nvPr/>
        </p:nvSpPr>
        <p:spPr>
          <a:xfrm>
            <a:off x="703380" y="599935"/>
            <a:ext cx="4798696" cy="193944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solidFill>
                  <a:srgbClr val="000000"/>
                </a:solidFill>
                <a:ea typeface="+mn-lt"/>
                <a:cs typeface="+mn-lt"/>
              </a:rPr>
              <a:t>Volume Traded Over Time </a:t>
            </a:r>
            <a:endParaRPr lang="en-US" dirty="0">
              <a:ea typeface="+mn-lt"/>
              <a:cs typeface="+mn-lt"/>
            </a:endParaRPr>
          </a:p>
        </p:txBody>
      </p:sp>
      <p:sp>
        <p:nvSpPr>
          <p:cNvPr id="3" name="Text 1"/>
          <p:cNvSpPr/>
          <p:nvPr/>
        </p:nvSpPr>
        <p:spPr>
          <a:xfrm>
            <a:off x="440913" y="3475873"/>
            <a:ext cx="5323628" cy="4229787"/>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2400" dirty="0">
                <a:solidFill>
                  <a:srgbClr val="000000"/>
                </a:solidFill>
                <a:ea typeface="+mn-lt"/>
                <a:cs typeface="+mn-lt"/>
              </a:rPr>
              <a:t>The chart shows that INTC's trading volume experienced occasional spikes, particularly at the start and towards the end of the year. These high-volume periods could indicate increased trading activity, likely due to significant events or news affecting the stock.</a:t>
            </a:r>
            <a:endParaRPr lang="en-US" sz="2400" dirty="0">
              <a:solidFill>
                <a:srgbClr val="000000"/>
              </a:solidFill>
              <a:cs typeface="Calibri" panose="020F0502020204030204"/>
            </a:endParaRPr>
          </a:p>
        </p:txBody>
      </p:sp>
      <p:pic>
        <p:nvPicPr>
          <p:cNvPr id="5" name="Picture 4" descr="A graph with lines and numbers&#10;&#10;Description automatically generated">
            <a:extLst>
              <a:ext uri="{FF2B5EF4-FFF2-40B4-BE49-F238E27FC236}">
                <a16:creationId xmlns:a16="http://schemas.microsoft.com/office/drawing/2014/main" id="{231C15CB-9E4D-AAC3-68D0-CBBEF2EE2AE6}"/>
              </a:ext>
            </a:extLst>
          </p:cNvPr>
          <p:cNvPicPr>
            <a:picLocks noChangeAspect="1"/>
          </p:cNvPicPr>
          <p:nvPr/>
        </p:nvPicPr>
        <p:blipFill>
          <a:blip r:embed="rId3"/>
          <a:stretch>
            <a:fillRect/>
          </a:stretch>
        </p:blipFill>
        <p:spPr>
          <a:xfrm>
            <a:off x="6417733" y="274492"/>
            <a:ext cx="8043334" cy="7680615"/>
          </a:xfrm>
          <a:prstGeom prst="rect">
            <a:avLst/>
          </a:prstGeom>
        </p:spPr>
      </p:pic>
    </p:spTree>
    <p:extLst>
      <p:ext uri="{BB962C8B-B14F-4D97-AF65-F5344CB8AC3E}">
        <p14:creationId xmlns:p14="http://schemas.microsoft.com/office/powerpoint/2010/main" val="743860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060" y="-1"/>
            <a:ext cx="6255920" cy="8259635"/>
            <a:chOff x="-19217" y="-1"/>
            <a:chExt cx="5213267" cy="6883030"/>
          </a:xfrm>
        </p:grpSpPr>
        <p:sp>
          <p:nvSpPr>
            <p:cNvPr id="40" name="Rectangle 3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49" name="Rectangle 48">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000000"/>
                </a:solidFill>
              </a:endParaRPr>
            </a:p>
          </p:txBody>
        </p:sp>
        <p:sp>
          <p:nvSpPr>
            <p:cNvPr id="42" name="Rectangle 4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50" name="Rectangle 49">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grpSp>
      <p:sp>
        <p:nvSpPr>
          <p:cNvPr id="2" name="Text 0"/>
          <p:cNvSpPr/>
          <p:nvPr/>
        </p:nvSpPr>
        <p:spPr>
          <a:xfrm>
            <a:off x="703380" y="599935"/>
            <a:ext cx="4798696" cy="193944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solidFill>
                  <a:srgbClr val="000000"/>
                </a:solidFill>
                <a:ea typeface="+mn-lt"/>
                <a:cs typeface="+mn-lt"/>
              </a:rPr>
              <a:t>Moving Averages (20-day and 50-day) </a:t>
            </a:r>
            <a:endParaRPr lang="en-US" dirty="0">
              <a:ea typeface="+mj-ea"/>
            </a:endParaRPr>
          </a:p>
        </p:txBody>
      </p:sp>
      <p:sp>
        <p:nvSpPr>
          <p:cNvPr id="3" name="Text 1"/>
          <p:cNvSpPr/>
          <p:nvPr/>
        </p:nvSpPr>
        <p:spPr>
          <a:xfrm>
            <a:off x="440913" y="3475873"/>
            <a:ext cx="5323628" cy="4229787"/>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2400" dirty="0">
                <a:solidFill>
                  <a:srgbClr val="000000"/>
                </a:solidFill>
                <a:ea typeface="+mn-lt"/>
                <a:cs typeface="+mn-lt"/>
              </a:rPr>
              <a:t>The chart shows Intel's (INTC) stock price with 20-day and 50-day Simple Moving Averages (SMAs). The 20-day SMA crossing above the 50-day SMA in late 2023 suggests a bullish trend, indicating potential upward momentum in the stock price.</a:t>
            </a:r>
          </a:p>
        </p:txBody>
      </p:sp>
      <p:pic>
        <p:nvPicPr>
          <p:cNvPr id="4" name="Picture 3" descr="A graph with lines and numbers&#10;&#10;Description automatically generated">
            <a:extLst>
              <a:ext uri="{FF2B5EF4-FFF2-40B4-BE49-F238E27FC236}">
                <a16:creationId xmlns:a16="http://schemas.microsoft.com/office/drawing/2014/main" id="{69359EA5-6B2F-8193-9B8C-8FA73E01733A}"/>
              </a:ext>
            </a:extLst>
          </p:cNvPr>
          <p:cNvPicPr>
            <a:picLocks noChangeAspect="1"/>
          </p:cNvPicPr>
          <p:nvPr/>
        </p:nvPicPr>
        <p:blipFill>
          <a:blip r:embed="rId3"/>
          <a:stretch>
            <a:fillRect/>
          </a:stretch>
        </p:blipFill>
        <p:spPr>
          <a:xfrm>
            <a:off x="6409677" y="266842"/>
            <a:ext cx="8078681" cy="7695917"/>
          </a:xfrm>
          <a:prstGeom prst="rect">
            <a:avLst/>
          </a:prstGeom>
        </p:spPr>
      </p:pic>
    </p:spTree>
    <p:extLst>
      <p:ext uri="{BB962C8B-B14F-4D97-AF65-F5344CB8AC3E}">
        <p14:creationId xmlns:p14="http://schemas.microsoft.com/office/powerpoint/2010/main" val="24891441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060" y="-1"/>
            <a:ext cx="6255920" cy="8259635"/>
            <a:chOff x="-19217" y="-1"/>
            <a:chExt cx="5213267" cy="6883030"/>
          </a:xfrm>
        </p:grpSpPr>
        <p:sp>
          <p:nvSpPr>
            <p:cNvPr id="40" name="Rectangle 3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49" name="Rectangle 48">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000000"/>
                </a:solidFill>
              </a:endParaRPr>
            </a:p>
          </p:txBody>
        </p:sp>
        <p:sp>
          <p:nvSpPr>
            <p:cNvPr id="42" name="Rectangle 4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50" name="Rectangle 49">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grpSp>
      <p:sp>
        <p:nvSpPr>
          <p:cNvPr id="2" name="Text 0"/>
          <p:cNvSpPr/>
          <p:nvPr/>
        </p:nvSpPr>
        <p:spPr>
          <a:xfrm>
            <a:off x="703380" y="599935"/>
            <a:ext cx="4443096" cy="193944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kern="1200" dirty="0">
                <a:latin typeface="+mj-lt"/>
                <a:ea typeface="+mj-ea"/>
                <a:cs typeface="+mj-cs"/>
              </a:rPr>
              <a:t>Distribution of Daily Returns</a:t>
            </a:r>
          </a:p>
        </p:txBody>
      </p:sp>
      <p:sp>
        <p:nvSpPr>
          <p:cNvPr id="3" name="Text 1"/>
          <p:cNvSpPr/>
          <p:nvPr/>
        </p:nvSpPr>
        <p:spPr>
          <a:xfrm>
            <a:off x="440913" y="3475873"/>
            <a:ext cx="5323628" cy="4229787"/>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2400" dirty="0">
                <a:solidFill>
                  <a:srgbClr val="000000"/>
                </a:solidFill>
                <a:ea typeface="+mn-lt"/>
                <a:cs typeface="+mn-lt"/>
              </a:rPr>
              <a:t>The returns appear to follow a normal distribution centered around zero, indicating that positive and negative returns are roughly balanced. Additionally, most returns lie within the range of -0.02 to 0.02, suggesting low volatility in daily returns.</a:t>
            </a:r>
            <a:endParaRPr lang="en-US" sz="2400" dirty="0">
              <a:solidFill>
                <a:srgbClr val="000000"/>
              </a:solidFill>
              <a:cs typeface="Calibri" panose="020F0502020204030204"/>
            </a:endParaRPr>
          </a:p>
        </p:txBody>
      </p:sp>
      <p:pic>
        <p:nvPicPr>
          <p:cNvPr id="14" name="Picture 13" descr="A graph of a distribution of daily returns&#10;&#10;Description automatically generated">
            <a:extLst>
              <a:ext uri="{FF2B5EF4-FFF2-40B4-BE49-F238E27FC236}">
                <a16:creationId xmlns:a16="http://schemas.microsoft.com/office/drawing/2014/main" id="{48D1BA2F-B2CB-1A28-C249-22078532FCAF}"/>
              </a:ext>
            </a:extLst>
          </p:cNvPr>
          <p:cNvPicPr>
            <a:picLocks noChangeAspect="1"/>
          </p:cNvPicPr>
          <p:nvPr/>
        </p:nvPicPr>
        <p:blipFill>
          <a:blip r:embed="rId3"/>
          <a:stretch>
            <a:fillRect/>
          </a:stretch>
        </p:blipFill>
        <p:spPr>
          <a:xfrm>
            <a:off x="6400798" y="201268"/>
            <a:ext cx="8016539" cy="7889206"/>
          </a:xfrm>
          <a:prstGeom prst="rect">
            <a:avLst/>
          </a:prstGeom>
        </p:spPr>
      </p:pic>
    </p:spTree>
    <p:extLst>
      <p:ext uri="{BB962C8B-B14F-4D97-AF65-F5344CB8AC3E}">
        <p14:creationId xmlns:p14="http://schemas.microsoft.com/office/powerpoint/2010/main" val="7823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58" name="Rectangle 57">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0"/>
            <a:ext cx="14630398" cy="1891146"/>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754628" y="42"/>
            <a:ext cx="4875772" cy="1891694"/>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369334" y="-6369332"/>
            <a:ext cx="1891735" cy="146304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520" y="1183"/>
            <a:ext cx="5164107" cy="1890553"/>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p:cNvSpPr/>
          <p:nvPr/>
        </p:nvSpPr>
        <p:spPr>
          <a:xfrm>
            <a:off x="839656" y="423792"/>
            <a:ext cx="8509560" cy="1078297"/>
          </a:xfrm>
          <a:prstGeom prst="rect">
            <a:avLst/>
          </a:prstGeom>
        </p:spPr>
        <p:txBody>
          <a:bodyPr vert="horz" lIns="91440" tIns="45720" rIns="91440" bIns="45720" rtlCol="0" anchor="ctr">
            <a:normAutofit/>
          </a:bodyPr>
          <a:lstStyle/>
          <a:p>
            <a:pPr marL="0" indent="0">
              <a:lnSpc>
                <a:spcPct val="90000"/>
              </a:lnSpc>
              <a:spcBef>
                <a:spcPct val="0"/>
              </a:spcBef>
              <a:spcAft>
                <a:spcPts val="600"/>
              </a:spcAft>
            </a:pPr>
            <a:r>
              <a:rPr lang="en-US" sz="4800">
                <a:solidFill>
                  <a:srgbClr val="FFFFFF"/>
                </a:solidFill>
                <a:latin typeface="+mj-lt"/>
                <a:ea typeface="+mj-ea"/>
                <a:cs typeface="+mj-cs"/>
              </a:rPr>
              <a:t>KNN</a:t>
            </a:r>
          </a:p>
        </p:txBody>
      </p:sp>
      <p:pic>
        <p:nvPicPr>
          <p:cNvPr id="4" name="Picture 3" descr="A screenshot of a computer&#10;&#10;Description automatically generated">
            <a:extLst>
              <a:ext uri="{FF2B5EF4-FFF2-40B4-BE49-F238E27FC236}">
                <a16:creationId xmlns:a16="http://schemas.microsoft.com/office/drawing/2014/main" id="{2277CC7F-72E9-16E7-B5E0-E7B7400936D9}"/>
              </a:ext>
            </a:extLst>
          </p:cNvPr>
          <p:cNvPicPr>
            <a:picLocks noChangeAspect="1"/>
          </p:cNvPicPr>
          <p:nvPr/>
        </p:nvPicPr>
        <p:blipFill>
          <a:blip r:embed="rId3"/>
          <a:stretch>
            <a:fillRect/>
          </a:stretch>
        </p:blipFill>
        <p:spPr>
          <a:xfrm>
            <a:off x="125784" y="2071410"/>
            <a:ext cx="6047653" cy="5927835"/>
          </a:xfrm>
          <a:prstGeom prst="rect">
            <a:avLst/>
          </a:prstGeom>
        </p:spPr>
      </p:pic>
      <p:pic>
        <p:nvPicPr>
          <p:cNvPr id="5" name="Picture 4" descr="A screenshot of a test results&#10;&#10;Description automatically generated">
            <a:extLst>
              <a:ext uri="{FF2B5EF4-FFF2-40B4-BE49-F238E27FC236}">
                <a16:creationId xmlns:a16="http://schemas.microsoft.com/office/drawing/2014/main" id="{92963845-87C6-73F4-682F-0A91B015C532}"/>
              </a:ext>
            </a:extLst>
          </p:cNvPr>
          <p:cNvPicPr>
            <a:picLocks noChangeAspect="1"/>
          </p:cNvPicPr>
          <p:nvPr/>
        </p:nvPicPr>
        <p:blipFill>
          <a:blip r:embed="rId4"/>
          <a:stretch>
            <a:fillRect/>
          </a:stretch>
        </p:blipFill>
        <p:spPr>
          <a:xfrm>
            <a:off x="5917417" y="2784683"/>
            <a:ext cx="8111029" cy="3852699"/>
          </a:xfrm>
          <a:prstGeom prst="rect">
            <a:avLst/>
          </a:prstGeom>
        </p:spPr>
      </p:pic>
    </p:spTree>
    <p:extLst>
      <p:ext uri="{BB962C8B-B14F-4D97-AF65-F5344CB8AC3E}">
        <p14:creationId xmlns:p14="http://schemas.microsoft.com/office/powerpoint/2010/main" val="4542702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58" name="Rectangle 57">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0"/>
            <a:ext cx="14630398" cy="1891146"/>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754628" y="42"/>
            <a:ext cx="4875772" cy="1891694"/>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369334" y="-6369332"/>
            <a:ext cx="1891735" cy="146304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520" y="1183"/>
            <a:ext cx="5164107" cy="1890553"/>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p:cNvSpPr/>
          <p:nvPr/>
        </p:nvSpPr>
        <p:spPr>
          <a:xfrm>
            <a:off x="839656" y="423792"/>
            <a:ext cx="8509560" cy="1078297"/>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dirty="0">
                <a:solidFill>
                  <a:srgbClr val="FFFFFF"/>
                </a:solidFill>
                <a:ea typeface="+mn-lt"/>
                <a:cs typeface="+mn-lt"/>
              </a:rPr>
              <a:t>Random Forest </a:t>
            </a:r>
            <a:endParaRPr lang="en-US" dirty="0">
              <a:ea typeface="+mj-ea"/>
            </a:endParaRPr>
          </a:p>
        </p:txBody>
      </p:sp>
      <p:pic>
        <p:nvPicPr>
          <p:cNvPr id="5" name="Picture 4" descr="A screenshot of a computer&#10;&#10;Description automatically generated">
            <a:extLst>
              <a:ext uri="{FF2B5EF4-FFF2-40B4-BE49-F238E27FC236}">
                <a16:creationId xmlns:a16="http://schemas.microsoft.com/office/drawing/2014/main" id="{22C14F30-97AF-4E2E-BD7D-A518D4D34B5B}"/>
              </a:ext>
            </a:extLst>
          </p:cNvPr>
          <p:cNvPicPr>
            <a:picLocks noChangeAspect="1"/>
          </p:cNvPicPr>
          <p:nvPr/>
        </p:nvPicPr>
        <p:blipFill>
          <a:blip r:embed="rId3"/>
          <a:stretch>
            <a:fillRect/>
          </a:stretch>
        </p:blipFill>
        <p:spPr>
          <a:xfrm>
            <a:off x="5113537" y="2057745"/>
            <a:ext cx="9268288" cy="5880766"/>
          </a:xfrm>
          <a:prstGeom prst="rect">
            <a:avLst/>
          </a:prstGeom>
        </p:spPr>
      </p:pic>
      <p:pic>
        <p:nvPicPr>
          <p:cNvPr id="6" name="Picture 5" descr="A screenshot of a computer program&#10;&#10;Description automatically generated">
            <a:extLst>
              <a:ext uri="{FF2B5EF4-FFF2-40B4-BE49-F238E27FC236}">
                <a16:creationId xmlns:a16="http://schemas.microsoft.com/office/drawing/2014/main" id="{F4B77242-AF73-3559-56CE-5800C742362E}"/>
              </a:ext>
            </a:extLst>
          </p:cNvPr>
          <p:cNvPicPr>
            <a:picLocks noChangeAspect="1"/>
          </p:cNvPicPr>
          <p:nvPr/>
        </p:nvPicPr>
        <p:blipFill>
          <a:blip r:embed="rId4"/>
          <a:stretch>
            <a:fillRect/>
          </a:stretch>
        </p:blipFill>
        <p:spPr>
          <a:xfrm>
            <a:off x="50849" y="1917577"/>
            <a:ext cx="5056227" cy="6072327"/>
          </a:xfrm>
          <a:prstGeom prst="rect">
            <a:avLst/>
          </a:prstGeom>
        </p:spPr>
      </p:pic>
    </p:spTree>
    <p:extLst>
      <p:ext uri="{BB962C8B-B14F-4D97-AF65-F5344CB8AC3E}">
        <p14:creationId xmlns:p14="http://schemas.microsoft.com/office/powerpoint/2010/main" val="15700920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630400" cy="82296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58" name="Rectangle 57">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0"/>
            <a:ext cx="14630398" cy="1891146"/>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754628" y="42"/>
            <a:ext cx="4875772" cy="1891694"/>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369334" y="-6369332"/>
            <a:ext cx="1891735" cy="146304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0520" y="1183"/>
            <a:ext cx="5164107" cy="1890553"/>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p:cNvSpPr/>
          <p:nvPr/>
        </p:nvSpPr>
        <p:spPr>
          <a:xfrm>
            <a:off x="839656" y="423792"/>
            <a:ext cx="8509560" cy="1078297"/>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800" dirty="0">
                <a:solidFill>
                  <a:srgbClr val="FFFFFF"/>
                </a:solidFill>
                <a:ea typeface="+mn-lt"/>
                <a:cs typeface="+mn-lt"/>
              </a:rPr>
              <a:t>Gradient Boosting </a:t>
            </a:r>
            <a:endParaRPr lang="en-US" dirty="0">
              <a:ea typeface="+mj-ea"/>
              <a:cs typeface="+mj-cs"/>
            </a:endParaRPr>
          </a:p>
        </p:txBody>
      </p:sp>
      <p:pic>
        <p:nvPicPr>
          <p:cNvPr id="2" name="Picture 1">
            <a:extLst>
              <a:ext uri="{FF2B5EF4-FFF2-40B4-BE49-F238E27FC236}">
                <a16:creationId xmlns:a16="http://schemas.microsoft.com/office/drawing/2014/main" id="{36B8A8C9-3A34-0DBC-BDBC-E4723E8F954F}"/>
              </a:ext>
            </a:extLst>
          </p:cNvPr>
          <p:cNvPicPr>
            <a:picLocks noChangeAspect="1"/>
          </p:cNvPicPr>
          <p:nvPr/>
        </p:nvPicPr>
        <p:blipFill>
          <a:blip r:embed="rId3"/>
          <a:stretch>
            <a:fillRect/>
          </a:stretch>
        </p:blipFill>
        <p:spPr>
          <a:xfrm>
            <a:off x="239697" y="2811007"/>
            <a:ext cx="7295801" cy="3743928"/>
          </a:xfrm>
          <a:prstGeom prst="rect">
            <a:avLst/>
          </a:prstGeom>
        </p:spPr>
      </p:pic>
      <p:pic>
        <p:nvPicPr>
          <p:cNvPr id="4" name="Picture 3" descr="A screenshot of a white screen&#10;&#10;Description automatically generated">
            <a:extLst>
              <a:ext uri="{FF2B5EF4-FFF2-40B4-BE49-F238E27FC236}">
                <a16:creationId xmlns:a16="http://schemas.microsoft.com/office/drawing/2014/main" id="{FAA2D9E2-8BC6-8C78-3AC7-A2B16E4F5CED}"/>
              </a:ext>
            </a:extLst>
          </p:cNvPr>
          <p:cNvPicPr>
            <a:picLocks noChangeAspect="1"/>
          </p:cNvPicPr>
          <p:nvPr/>
        </p:nvPicPr>
        <p:blipFill>
          <a:blip r:embed="rId4"/>
          <a:stretch>
            <a:fillRect/>
          </a:stretch>
        </p:blipFill>
        <p:spPr>
          <a:xfrm>
            <a:off x="7818730" y="1890296"/>
            <a:ext cx="6574470" cy="6135765"/>
          </a:xfrm>
          <a:prstGeom prst="rect">
            <a:avLst/>
          </a:prstGeom>
        </p:spPr>
      </p:pic>
    </p:spTree>
    <p:extLst>
      <p:ext uri="{BB962C8B-B14F-4D97-AF65-F5344CB8AC3E}">
        <p14:creationId xmlns:p14="http://schemas.microsoft.com/office/powerpoint/2010/main" val="7578053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715268"/>
          </a:xfrm>
          <a:prstGeom prst="rect">
            <a:avLst/>
          </a:prstGeom>
        </p:spPr>
      </p:pic>
      <p:sp>
        <p:nvSpPr>
          <p:cNvPr id="3" name="Text 0"/>
          <p:cNvSpPr/>
          <p:nvPr/>
        </p:nvSpPr>
        <p:spPr>
          <a:xfrm>
            <a:off x="167958" y="1888358"/>
            <a:ext cx="3846176" cy="633243"/>
          </a:xfrm>
          <a:prstGeom prst="rect">
            <a:avLst/>
          </a:prstGeom>
          <a:noFill/>
          <a:ln/>
        </p:spPr>
        <p:txBody>
          <a:bodyPr wrap="none" lIns="0" tIns="0" rIns="0" bIns="0" rtlCol="0" anchor="t"/>
          <a:lstStyle/>
          <a:p>
            <a:pPr marL="0" indent="0">
              <a:lnSpc>
                <a:spcPts val="5100"/>
              </a:lnSpc>
              <a:buNone/>
            </a:pPr>
            <a:endParaRPr lang="en-US" sz="4050" dirty="0">
              <a:solidFill>
                <a:srgbClr val="F7F7F8"/>
              </a:solidFill>
              <a:latin typeface="DM Sans Medium"/>
            </a:endParaRPr>
          </a:p>
        </p:txBody>
      </p:sp>
      <p:sp>
        <p:nvSpPr>
          <p:cNvPr id="4" name="Text 1"/>
          <p:cNvSpPr/>
          <p:nvPr/>
        </p:nvSpPr>
        <p:spPr>
          <a:xfrm>
            <a:off x="-1373" y="3822504"/>
            <a:ext cx="6742217" cy="2787514"/>
          </a:xfrm>
          <a:prstGeom prst="rect">
            <a:avLst/>
          </a:prstGeom>
          <a:noFill/>
          <a:ln/>
        </p:spPr>
        <p:txBody>
          <a:bodyPr wrap="none" lIns="0" tIns="0" rIns="0" bIns="0" rtlCol="0" anchor="t"/>
          <a:lstStyle/>
          <a:p>
            <a:endParaRPr lang="en-US" b="1" dirty="0">
              <a:solidFill>
                <a:schemeClr val="bg1"/>
              </a:solidFill>
              <a:latin typeface="Times New Roman"/>
              <a:ea typeface="Inter"/>
              <a:cs typeface="Calibri"/>
            </a:endParaRPr>
          </a:p>
        </p:txBody>
      </p:sp>
      <p:sp>
        <p:nvSpPr>
          <p:cNvPr id="6" name="TextBox 5">
            <a:extLst>
              <a:ext uri="{FF2B5EF4-FFF2-40B4-BE49-F238E27FC236}">
                <a16:creationId xmlns:a16="http://schemas.microsoft.com/office/drawing/2014/main" id="{557586FD-CDD8-8831-B471-86E9216B9D9B}"/>
              </a:ext>
            </a:extLst>
          </p:cNvPr>
          <p:cNvSpPr txBox="1"/>
          <p:nvPr/>
        </p:nvSpPr>
        <p:spPr>
          <a:xfrm>
            <a:off x="169333" y="1888067"/>
            <a:ext cx="14249400" cy="607089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5100"/>
              </a:lnSpc>
            </a:pPr>
            <a:r>
              <a:rPr lang="en-US" sz="4100">
                <a:solidFill>
                  <a:srgbClr val="F7F7F8"/>
                </a:solidFill>
                <a:latin typeface="DM Sans Medium"/>
              </a:rPr>
              <a:t>Model Evaluation Conclusion</a:t>
            </a:r>
            <a:endParaRPr lang="en-US" sz="4100">
              <a:latin typeface="DM Sans Medium"/>
            </a:endParaRPr>
          </a:p>
          <a:p>
            <a:endParaRPr lang="en-US" sz="2200" dirty="0">
              <a:cs typeface="Calibri"/>
            </a:endParaRPr>
          </a:p>
          <a:p>
            <a:r>
              <a:rPr lang="en-US" sz="2200">
                <a:solidFill>
                  <a:schemeClr val="bg1"/>
                </a:solidFill>
                <a:cs typeface="Calibri"/>
              </a:rPr>
              <a:t>For Strategy 1, Random Forest is the recommended model due to its strong accuracy. For Strategy 2, </a:t>
            </a:r>
            <a:r>
              <a:rPr lang="en-US" sz="2200" err="1">
                <a:solidFill>
                  <a:schemeClr val="bg1"/>
                </a:solidFill>
                <a:cs typeface="Calibri"/>
              </a:rPr>
              <a:t>XGBoost</a:t>
            </a:r>
            <a:r>
              <a:rPr lang="en-US" sz="2200">
                <a:solidFill>
                  <a:schemeClr val="bg1"/>
                </a:solidFill>
                <a:cs typeface="Calibri"/>
              </a:rPr>
              <a:t> is the best choice, providing the highest accuracy across all models. These findings suggest that different strategies benefit from different model types, likely due to variations in how each model interprets the feature patterns and interactions within each strategy.</a:t>
            </a:r>
          </a:p>
          <a:p>
            <a:pPr algn="just"/>
            <a:endParaRPr lang="en-US" sz="800" dirty="0">
              <a:cs typeface="Calibri"/>
            </a:endParaRPr>
          </a:p>
          <a:p>
            <a:pPr algn="just"/>
            <a:r>
              <a:rPr lang="en-US" sz="2200" b="1">
                <a:solidFill>
                  <a:schemeClr val="bg1"/>
                </a:solidFill>
                <a:cs typeface="Calibri"/>
              </a:rPr>
              <a:t>Best Performing Model</a:t>
            </a:r>
            <a:r>
              <a:rPr lang="en-US" sz="2200">
                <a:solidFill>
                  <a:schemeClr val="bg1"/>
                </a:solidFill>
                <a:cs typeface="Calibri"/>
              </a:rPr>
              <a:t>: Our analysis revealed that the Gradient Boosting Classifier (GB) emerged as the most effective model, delivering the highest accuracy in predicting the future movement of stock prices based on the implemented trading strategies. This underscores the GB model's robustness and its aptitude for capturing complex patterns in financial time series data.</a:t>
            </a:r>
            <a:endParaRPr lang="en-US" sz="2200">
              <a:cs typeface="Calibri"/>
            </a:endParaRPr>
          </a:p>
          <a:p>
            <a:pPr algn="just"/>
            <a:endParaRPr lang="en-US" sz="800" dirty="0">
              <a:cs typeface="Calibri"/>
            </a:endParaRPr>
          </a:p>
          <a:p>
            <a:pPr algn="just"/>
            <a:r>
              <a:rPr lang="en-US" sz="2200" b="1">
                <a:solidFill>
                  <a:schemeClr val="bg1"/>
                </a:solidFill>
                <a:cs typeface="Calibri"/>
              </a:rPr>
              <a:t>Least Performing Model</a:t>
            </a:r>
            <a:r>
              <a:rPr lang="en-US" sz="2200">
                <a:solidFill>
                  <a:schemeClr val="bg1"/>
                </a:solidFill>
                <a:cs typeface="Calibri"/>
              </a:rPr>
              <a:t>: The K-Nearest Neighbors (KNN) model, while valuable for its simplicity and ease of interpretation, lagged in performance compared to its counterparts. This highlights the challenges KNN faces in navigating the noisy and non-linear nature of stock market data.</a:t>
            </a:r>
            <a:endParaRPr lang="en-US" sz="2200">
              <a:cs typeface="Calibri"/>
            </a:endParaRPr>
          </a:p>
          <a:p>
            <a:pPr algn="just"/>
            <a:r>
              <a:rPr lang="en-US" sz="2200" b="1" dirty="0">
                <a:solidFill>
                  <a:schemeClr val="bg1"/>
                </a:solidFill>
                <a:cs typeface="Calibri"/>
              </a:rPr>
              <a:t>Model Evaluation</a:t>
            </a:r>
            <a:r>
              <a:rPr lang="en-US" sz="2200" dirty="0">
                <a:solidFill>
                  <a:schemeClr val="bg1"/>
                </a:solidFill>
                <a:cs typeface="Calibri"/>
              </a:rPr>
              <a:t>: Through precision, recall, and F1-score metrics, we gained deeper insights into each model's predictive performance. These evaluations were instrumental in understanding the trade-offs between sensitivity and specificity among the models.</a:t>
            </a:r>
            <a:endParaRPr lang="en-US" dirty="0">
              <a:solidFill>
                <a:schemeClr val="bg1"/>
              </a:solidFill>
            </a:endParaRPr>
          </a:p>
        </p:txBody>
      </p:sp>
    </p:spTree>
    <p:extLst>
      <p:ext uri="{BB962C8B-B14F-4D97-AF65-F5344CB8AC3E}">
        <p14:creationId xmlns:p14="http://schemas.microsoft.com/office/powerpoint/2010/main" val="2390913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267"/>
          </a:xfrm>
          <a:prstGeom prst="rect">
            <a:avLst/>
          </a:prstGeom>
        </p:spPr>
      </p:pic>
      <p:sp>
        <p:nvSpPr>
          <p:cNvPr id="3" name="Text 0"/>
          <p:cNvSpPr/>
          <p:nvPr/>
        </p:nvSpPr>
        <p:spPr>
          <a:xfrm>
            <a:off x="6145649" y="518041"/>
            <a:ext cx="6600825" cy="588764"/>
          </a:xfrm>
          <a:prstGeom prst="rect">
            <a:avLst/>
          </a:prstGeom>
          <a:noFill/>
          <a:ln/>
        </p:spPr>
        <p:txBody>
          <a:bodyPr wrap="none" lIns="0" tIns="0" rIns="0" bIns="0" rtlCol="0" anchor="t"/>
          <a:lstStyle/>
          <a:p>
            <a:pPr marL="0" indent="0">
              <a:lnSpc>
                <a:spcPts val="4600"/>
              </a:lnSpc>
              <a:buNone/>
            </a:pPr>
            <a:r>
              <a:rPr lang="en-US" sz="3700" dirty="0">
                <a:solidFill>
                  <a:srgbClr val="F7F7F8"/>
                </a:solidFill>
                <a:latin typeface="DM Sans Medium" pitchFamily="34" charset="0"/>
                <a:ea typeface="DM Sans Medium" pitchFamily="34" charset="-122"/>
                <a:cs typeface="DM Sans Medium" pitchFamily="34" charset="-120"/>
              </a:rPr>
              <a:t>Future Improvements</a:t>
            </a:r>
            <a:endParaRPr lang="en-US" sz="3700" dirty="0"/>
          </a:p>
        </p:txBody>
      </p:sp>
      <p:sp>
        <p:nvSpPr>
          <p:cNvPr id="4" name="Text 1"/>
          <p:cNvSpPr/>
          <p:nvPr/>
        </p:nvSpPr>
        <p:spPr>
          <a:xfrm>
            <a:off x="6145649" y="1389340"/>
            <a:ext cx="7825502" cy="1205389"/>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To enhance our project, we can explore model tuning by adjusting hyperparameters for selected classifiers. This process can potentially improve model performance and provide insights into the sensitivity of our models to different parameter settings. Additional areas for improvement include:</a:t>
            </a:r>
            <a:endParaRPr lang="en-US" sz="1450" dirty="0"/>
          </a:p>
        </p:txBody>
      </p:sp>
      <p:sp>
        <p:nvSpPr>
          <p:cNvPr id="5" name="Shape 2"/>
          <p:cNvSpPr/>
          <p:nvPr/>
        </p:nvSpPr>
        <p:spPr>
          <a:xfrm>
            <a:off x="6145649" y="2806660"/>
            <a:ext cx="7825502" cy="1085374"/>
          </a:xfrm>
          <a:prstGeom prst="roundRect">
            <a:avLst>
              <a:gd name="adj" fmla="val 2603"/>
            </a:avLst>
          </a:prstGeom>
          <a:solidFill>
            <a:srgbClr val="4C5052"/>
          </a:solidFill>
          <a:ln/>
        </p:spPr>
      </p:sp>
      <p:sp>
        <p:nvSpPr>
          <p:cNvPr id="6" name="Text 3"/>
          <p:cNvSpPr/>
          <p:nvPr/>
        </p:nvSpPr>
        <p:spPr>
          <a:xfrm>
            <a:off x="6334006" y="2995017"/>
            <a:ext cx="2354699" cy="294323"/>
          </a:xfrm>
          <a:prstGeom prst="rect">
            <a:avLst/>
          </a:prstGeom>
          <a:noFill/>
          <a:ln/>
        </p:spPr>
        <p:txBody>
          <a:bodyPr wrap="none" lIns="0" tIns="0" rIns="0" bIns="0" rtlCol="0" anchor="t"/>
          <a:lstStyle/>
          <a:p>
            <a:pPr marL="0" indent="0">
              <a:lnSpc>
                <a:spcPts val="2300"/>
              </a:lnSpc>
              <a:buNone/>
            </a:pPr>
            <a:r>
              <a:rPr lang="en-US" sz="1850" dirty="0">
                <a:solidFill>
                  <a:srgbClr val="D6D9D7"/>
                </a:solidFill>
                <a:latin typeface="DM Sans Medium" pitchFamily="34" charset="0"/>
                <a:ea typeface="DM Sans Medium" pitchFamily="34" charset="-122"/>
                <a:cs typeface="DM Sans Medium" pitchFamily="34" charset="-120"/>
              </a:rPr>
              <a:t>Feature Selection</a:t>
            </a:r>
            <a:endParaRPr lang="en-US" sz="1850" dirty="0"/>
          </a:p>
        </p:txBody>
      </p:sp>
      <p:sp>
        <p:nvSpPr>
          <p:cNvPr id="7" name="Text 4"/>
          <p:cNvSpPr/>
          <p:nvPr/>
        </p:nvSpPr>
        <p:spPr>
          <a:xfrm>
            <a:off x="6334006" y="3402330"/>
            <a:ext cx="7448788" cy="301347"/>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Identify most impactful features</a:t>
            </a:r>
            <a:endParaRPr lang="en-US" sz="1450" dirty="0"/>
          </a:p>
        </p:txBody>
      </p:sp>
      <p:sp>
        <p:nvSpPr>
          <p:cNvPr id="8" name="Shape 5"/>
          <p:cNvSpPr/>
          <p:nvPr/>
        </p:nvSpPr>
        <p:spPr>
          <a:xfrm>
            <a:off x="6145649" y="4080391"/>
            <a:ext cx="7825502" cy="1085374"/>
          </a:xfrm>
          <a:prstGeom prst="roundRect">
            <a:avLst>
              <a:gd name="adj" fmla="val 2603"/>
            </a:avLst>
          </a:prstGeom>
          <a:solidFill>
            <a:srgbClr val="4C5052"/>
          </a:solidFill>
          <a:ln/>
        </p:spPr>
      </p:sp>
      <p:sp>
        <p:nvSpPr>
          <p:cNvPr id="9" name="Text 6"/>
          <p:cNvSpPr/>
          <p:nvPr/>
        </p:nvSpPr>
        <p:spPr>
          <a:xfrm>
            <a:off x="6334006" y="4319548"/>
            <a:ext cx="3561186" cy="268923"/>
          </a:xfrm>
          <a:prstGeom prst="rect">
            <a:avLst/>
          </a:prstGeom>
          <a:noFill/>
          <a:ln/>
        </p:spPr>
        <p:txBody>
          <a:bodyPr wrap="none" lIns="0" tIns="0" rIns="0" bIns="0" rtlCol="0" anchor="t"/>
          <a:lstStyle/>
          <a:p>
            <a:pPr marL="0" indent="0">
              <a:lnSpc>
                <a:spcPts val="2300"/>
              </a:lnSpc>
              <a:buNone/>
            </a:pPr>
            <a:r>
              <a:rPr lang="en-US" sz="1850" dirty="0">
                <a:solidFill>
                  <a:srgbClr val="D6D9D7"/>
                </a:solidFill>
                <a:latin typeface="DM Sans Medium" pitchFamily="34" charset="0"/>
                <a:ea typeface="DM Sans Medium" pitchFamily="34" charset="-122"/>
                <a:cs typeface="DM Sans Medium" pitchFamily="34" charset="-120"/>
              </a:rPr>
              <a:t>Hyperparameter Tuning</a:t>
            </a:r>
            <a:endParaRPr lang="en-US" sz="1850" dirty="0"/>
          </a:p>
        </p:txBody>
      </p:sp>
      <p:sp>
        <p:nvSpPr>
          <p:cNvPr id="10" name="Text 7"/>
          <p:cNvSpPr/>
          <p:nvPr/>
        </p:nvSpPr>
        <p:spPr>
          <a:xfrm>
            <a:off x="6334006" y="4676061"/>
            <a:ext cx="7448788" cy="301347"/>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Optimize model parameters</a:t>
            </a:r>
            <a:endParaRPr lang="en-US" sz="1450" dirty="0"/>
          </a:p>
        </p:txBody>
      </p:sp>
      <p:sp>
        <p:nvSpPr>
          <p:cNvPr id="11" name="Shape 8"/>
          <p:cNvSpPr/>
          <p:nvPr/>
        </p:nvSpPr>
        <p:spPr>
          <a:xfrm>
            <a:off x="6145649" y="5354122"/>
            <a:ext cx="7825502" cy="1085374"/>
          </a:xfrm>
          <a:prstGeom prst="roundRect">
            <a:avLst>
              <a:gd name="adj" fmla="val 2603"/>
            </a:avLst>
          </a:prstGeom>
          <a:solidFill>
            <a:srgbClr val="4C5052"/>
          </a:solidFill>
          <a:ln/>
        </p:spPr>
      </p:sp>
      <p:sp>
        <p:nvSpPr>
          <p:cNvPr id="12" name="Text 9"/>
          <p:cNvSpPr/>
          <p:nvPr/>
        </p:nvSpPr>
        <p:spPr>
          <a:xfrm>
            <a:off x="6334006" y="5542478"/>
            <a:ext cx="2354699" cy="294323"/>
          </a:xfrm>
          <a:prstGeom prst="rect">
            <a:avLst/>
          </a:prstGeom>
          <a:noFill/>
          <a:ln/>
        </p:spPr>
        <p:txBody>
          <a:bodyPr wrap="none" lIns="0" tIns="0" rIns="0" bIns="0" rtlCol="0" anchor="t"/>
          <a:lstStyle/>
          <a:p>
            <a:pPr marL="0" indent="0">
              <a:lnSpc>
                <a:spcPts val="2300"/>
              </a:lnSpc>
              <a:buNone/>
            </a:pPr>
            <a:r>
              <a:rPr lang="en-US" sz="1850" dirty="0">
                <a:solidFill>
                  <a:srgbClr val="D6D9D7"/>
                </a:solidFill>
                <a:latin typeface="DM Sans Medium" pitchFamily="34" charset="0"/>
                <a:ea typeface="DM Sans Medium" pitchFamily="34" charset="-122"/>
                <a:cs typeface="DM Sans Medium" pitchFamily="34" charset="-120"/>
              </a:rPr>
              <a:t>Time Series CV</a:t>
            </a:r>
            <a:endParaRPr lang="en-US" sz="1850" dirty="0"/>
          </a:p>
        </p:txBody>
      </p:sp>
      <p:sp>
        <p:nvSpPr>
          <p:cNvPr id="13" name="Text 10"/>
          <p:cNvSpPr/>
          <p:nvPr/>
        </p:nvSpPr>
        <p:spPr>
          <a:xfrm>
            <a:off x="6334006" y="5949791"/>
            <a:ext cx="7448788" cy="301347"/>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Use time-based cross-validation</a:t>
            </a:r>
            <a:endParaRPr lang="en-US" sz="1450" dirty="0"/>
          </a:p>
        </p:txBody>
      </p:sp>
      <p:sp>
        <p:nvSpPr>
          <p:cNvPr id="14" name="Shape 11"/>
          <p:cNvSpPr/>
          <p:nvPr/>
        </p:nvSpPr>
        <p:spPr>
          <a:xfrm>
            <a:off x="6145649" y="6627852"/>
            <a:ext cx="7825502" cy="1085374"/>
          </a:xfrm>
          <a:prstGeom prst="roundRect">
            <a:avLst>
              <a:gd name="adj" fmla="val 2603"/>
            </a:avLst>
          </a:prstGeom>
          <a:solidFill>
            <a:srgbClr val="4C5052"/>
          </a:solidFill>
          <a:ln/>
        </p:spPr>
      </p:sp>
      <p:sp>
        <p:nvSpPr>
          <p:cNvPr id="15" name="Text 12"/>
          <p:cNvSpPr/>
          <p:nvPr/>
        </p:nvSpPr>
        <p:spPr>
          <a:xfrm>
            <a:off x="6334006" y="6816209"/>
            <a:ext cx="2354699" cy="294323"/>
          </a:xfrm>
          <a:prstGeom prst="rect">
            <a:avLst/>
          </a:prstGeom>
          <a:noFill/>
          <a:ln/>
        </p:spPr>
        <p:txBody>
          <a:bodyPr wrap="none" lIns="0" tIns="0" rIns="0" bIns="0" rtlCol="0" anchor="t"/>
          <a:lstStyle/>
          <a:p>
            <a:pPr marL="0" indent="0">
              <a:lnSpc>
                <a:spcPts val="2300"/>
              </a:lnSpc>
              <a:buNone/>
            </a:pPr>
            <a:r>
              <a:rPr lang="en-US" sz="1850" dirty="0">
                <a:solidFill>
                  <a:srgbClr val="D6D9D7"/>
                </a:solidFill>
                <a:latin typeface="DM Sans Medium" pitchFamily="34" charset="0"/>
                <a:ea typeface="DM Sans Medium" pitchFamily="34" charset="-122"/>
                <a:cs typeface="DM Sans Medium" pitchFamily="34" charset="-120"/>
              </a:rPr>
              <a:t>Backtesting</a:t>
            </a:r>
            <a:endParaRPr lang="en-US" sz="1850" dirty="0"/>
          </a:p>
        </p:txBody>
      </p:sp>
      <p:sp>
        <p:nvSpPr>
          <p:cNvPr id="16" name="Text 13"/>
          <p:cNvSpPr/>
          <p:nvPr/>
        </p:nvSpPr>
        <p:spPr>
          <a:xfrm>
            <a:off x="6334006" y="7223522"/>
            <a:ext cx="7448788" cy="301347"/>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Simulate trading performance</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74119" y="839867"/>
            <a:ext cx="6789301" cy="512564"/>
          </a:xfrm>
          <a:prstGeom prst="rect">
            <a:avLst/>
          </a:prstGeom>
          <a:noFill/>
          <a:ln/>
        </p:spPr>
        <p:txBody>
          <a:bodyPr wrap="none" lIns="0" tIns="0" rIns="0" bIns="0" rtlCol="0" anchor="t"/>
          <a:lstStyle/>
          <a:p>
            <a:pPr marL="0" indent="0">
              <a:lnSpc>
                <a:spcPts val="4000"/>
              </a:lnSpc>
              <a:buNone/>
            </a:pPr>
            <a:r>
              <a:rPr lang="en-US" sz="3200" dirty="0">
                <a:solidFill>
                  <a:srgbClr val="F7F7F8"/>
                </a:solidFill>
                <a:latin typeface="DM Sans Medium" pitchFamily="34" charset="0"/>
                <a:ea typeface="DM Sans Medium" pitchFamily="34" charset="-122"/>
                <a:cs typeface="DM Sans Medium" pitchFamily="34" charset="-120"/>
              </a:rPr>
              <a:t>Machine Learning Classifier Models</a:t>
            </a:r>
            <a:endParaRPr lang="en-US" sz="3200" dirty="0"/>
          </a:p>
        </p:txBody>
      </p:sp>
      <p:sp>
        <p:nvSpPr>
          <p:cNvPr id="4" name="Text 1"/>
          <p:cNvSpPr/>
          <p:nvPr/>
        </p:nvSpPr>
        <p:spPr>
          <a:xfrm>
            <a:off x="574119" y="1598414"/>
            <a:ext cx="7995761" cy="524828"/>
          </a:xfrm>
          <a:prstGeom prst="rect">
            <a:avLst/>
          </a:prstGeom>
          <a:noFill/>
          <a:ln/>
        </p:spPr>
        <p:txBody>
          <a:bodyPr wrap="square" lIns="0" tIns="0" rIns="0" bIns="0" rtlCol="0" anchor="t"/>
          <a:lstStyle/>
          <a:p>
            <a:pPr marL="0" indent="0">
              <a:lnSpc>
                <a:spcPts val="2050"/>
              </a:lnSpc>
              <a:buNone/>
            </a:pPr>
            <a:r>
              <a:rPr lang="en-US" sz="1250" dirty="0">
                <a:solidFill>
                  <a:srgbClr val="D6D9D7"/>
                </a:solidFill>
                <a:latin typeface="Inter"/>
                <a:ea typeface="Inter"/>
                <a:cs typeface="Inter" pitchFamily="34" charset="-120"/>
              </a:rPr>
              <a:t>We implement three different machine learning classifiers to predict buy/sell signals based on our engineered features:</a:t>
            </a:r>
            <a:endParaRPr lang="en-US" sz="1250" dirty="0">
              <a:latin typeface="Inter"/>
              <a:ea typeface="Inter"/>
            </a:endParaRPr>
          </a:p>
        </p:txBody>
      </p:sp>
      <p:pic>
        <p:nvPicPr>
          <p:cNvPr id="5" name="Image 1" descr="preencoded.png"/>
          <p:cNvPicPr>
            <a:picLocks noChangeAspect="1"/>
          </p:cNvPicPr>
          <p:nvPr/>
        </p:nvPicPr>
        <p:blipFill>
          <a:blip r:embed="rId4"/>
          <a:stretch>
            <a:fillRect/>
          </a:stretch>
        </p:blipFill>
        <p:spPr>
          <a:xfrm>
            <a:off x="574119" y="2307788"/>
            <a:ext cx="410051" cy="410051"/>
          </a:xfrm>
          <a:prstGeom prst="rect">
            <a:avLst/>
          </a:prstGeom>
        </p:spPr>
      </p:pic>
      <p:sp>
        <p:nvSpPr>
          <p:cNvPr id="6" name="Text 2"/>
          <p:cNvSpPr/>
          <p:nvPr/>
        </p:nvSpPr>
        <p:spPr>
          <a:xfrm>
            <a:off x="574119" y="2881789"/>
            <a:ext cx="2640211" cy="256223"/>
          </a:xfrm>
          <a:prstGeom prst="rect">
            <a:avLst/>
          </a:prstGeom>
          <a:noFill/>
          <a:ln/>
        </p:spPr>
        <p:txBody>
          <a:bodyPr wrap="none" lIns="0" tIns="0" rIns="0" bIns="0" rtlCol="0" anchor="t"/>
          <a:lstStyle/>
          <a:p>
            <a:pPr marL="0" indent="0" algn="l">
              <a:lnSpc>
                <a:spcPts val="2000"/>
              </a:lnSpc>
              <a:buNone/>
            </a:pPr>
            <a:r>
              <a:rPr lang="en-US" sz="1600" dirty="0">
                <a:solidFill>
                  <a:srgbClr val="D6D9D7"/>
                </a:solidFill>
                <a:latin typeface="DM Sans Medium" pitchFamily="34" charset="0"/>
                <a:ea typeface="DM Sans Medium" pitchFamily="34" charset="-122"/>
                <a:cs typeface="DM Sans Medium" pitchFamily="34" charset="-120"/>
              </a:rPr>
              <a:t>K-Nearest Neighbors (KNN)</a:t>
            </a:r>
            <a:endParaRPr lang="en-US" sz="1600" dirty="0"/>
          </a:p>
        </p:txBody>
      </p:sp>
      <p:sp>
        <p:nvSpPr>
          <p:cNvPr id="7" name="Text 3"/>
          <p:cNvSpPr/>
          <p:nvPr/>
        </p:nvSpPr>
        <p:spPr>
          <a:xfrm>
            <a:off x="574119" y="3236357"/>
            <a:ext cx="7995761" cy="262414"/>
          </a:xfrm>
          <a:prstGeom prst="rect">
            <a:avLst/>
          </a:prstGeom>
          <a:noFill/>
          <a:ln/>
        </p:spPr>
        <p:txBody>
          <a:bodyPr wrap="none" lIns="0" tIns="0" rIns="0" bIns="0" rtlCol="0" anchor="t"/>
          <a:lstStyle/>
          <a:p>
            <a:pPr marL="0" indent="0" algn="l">
              <a:lnSpc>
                <a:spcPts val="2050"/>
              </a:lnSpc>
              <a:buNone/>
            </a:pPr>
            <a:r>
              <a:rPr lang="en-US" sz="1250" dirty="0">
                <a:solidFill>
                  <a:srgbClr val="D6D9D7"/>
                </a:solidFill>
                <a:latin typeface="Inter" pitchFamily="34" charset="0"/>
                <a:ea typeface="Inter" pitchFamily="34" charset="-122"/>
                <a:cs typeface="Inter" pitchFamily="34" charset="-120"/>
              </a:rPr>
              <a:t>A non-parametric method that classifies based on the majority class of its k nearest neighbors.</a:t>
            </a:r>
            <a:endParaRPr lang="en-US" sz="1250" dirty="0"/>
          </a:p>
        </p:txBody>
      </p:sp>
      <p:pic>
        <p:nvPicPr>
          <p:cNvPr id="8" name="Image 2" descr="preencoded.png"/>
          <p:cNvPicPr>
            <a:picLocks noChangeAspect="1"/>
          </p:cNvPicPr>
          <p:nvPr/>
        </p:nvPicPr>
        <p:blipFill>
          <a:blip r:embed="rId5"/>
          <a:stretch>
            <a:fillRect/>
          </a:stretch>
        </p:blipFill>
        <p:spPr>
          <a:xfrm>
            <a:off x="574119" y="3990856"/>
            <a:ext cx="410051" cy="410051"/>
          </a:xfrm>
          <a:prstGeom prst="rect">
            <a:avLst/>
          </a:prstGeom>
        </p:spPr>
      </p:pic>
      <p:sp>
        <p:nvSpPr>
          <p:cNvPr id="9" name="Text 4"/>
          <p:cNvSpPr/>
          <p:nvPr/>
        </p:nvSpPr>
        <p:spPr>
          <a:xfrm>
            <a:off x="574119" y="4564856"/>
            <a:ext cx="2841665" cy="256223"/>
          </a:xfrm>
          <a:prstGeom prst="rect">
            <a:avLst/>
          </a:prstGeom>
          <a:noFill/>
          <a:ln/>
        </p:spPr>
        <p:txBody>
          <a:bodyPr wrap="none" lIns="0" tIns="0" rIns="0" bIns="0" rtlCol="0" anchor="t"/>
          <a:lstStyle/>
          <a:p>
            <a:pPr marL="0" indent="0" algn="l">
              <a:lnSpc>
                <a:spcPts val="2000"/>
              </a:lnSpc>
              <a:buNone/>
            </a:pPr>
            <a:r>
              <a:rPr lang="en-US" sz="1600" dirty="0">
                <a:solidFill>
                  <a:srgbClr val="D6D9D7"/>
                </a:solidFill>
                <a:latin typeface="DM Sans Medium" pitchFamily="34" charset="0"/>
                <a:ea typeface="DM Sans Medium" pitchFamily="34" charset="-122"/>
                <a:cs typeface="DM Sans Medium" pitchFamily="34" charset="-120"/>
              </a:rPr>
              <a:t>Random Forest Classifier (RF)</a:t>
            </a:r>
            <a:endParaRPr lang="en-US" sz="1600" dirty="0"/>
          </a:p>
        </p:txBody>
      </p:sp>
      <p:sp>
        <p:nvSpPr>
          <p:cNvPr id="10" name="Text 5"/>
          <p:cNvSpPr/>
          <p:nvPr/>
        </p:nvSpPr>
        <p:spPr>
          <a:xfrm>
            <a:off x="574119" y="4919424"/>
            <a:ext cx="7995761" cy="524828"/>
          </a:xfrm>
          <a:prstGeom prst="rect">
            <a:avLst/>
          </a:prstGeom>
          <a:noFill/>
          <a:ln/>
        </p:spPr>
        <p:txBody>
          <a:bodyPr wrap="square" lIns="0" tIns="0" rIns="0" bIns="0" rtlCol="0" anchor="t"/>
          <a:lstStyle/>
          <a:p>
            <a:pPr marL="0" indent="0" algn="l">
              <a:lnSpc>
                <a:spcPts val="2050"/>
              </a:lnSpc>
              <a:buNone/>
            </a:pPr>
            <a:r>
              <a:rPr lang="en-US" sz="1250" dirty="0">
                <a:solidFill>
                  <a:srgbClr val="D6D9D7"/>
                </a:solidFill>
                <a:latin typeface="Inter" pitchFamily="34" charset="0"/>
                <a:ea typeface="Inter" pitchFamily="34" charset="-122"/>
                <a:cs typeface="Inter" pitchFamily="34" charset="-120"/>
              </a:rPr>
              <a:t>An ensemble learning method that constructs multiple decision trees and outputs the mode of their predictions.</a:t>
            </a:r>
            <a:endParaRPr lang="en-US" sz="1250" dirty="0"/>
          </a:p>
        </p:txBody>
      </p:sp>
      <p:pic>
        <p:nvPicPr>
          <p:cNvPr id="11" name="Image 3" descr="preencoded.png"/>
          <p:cNvPicPr>
            <a:picLocks noChangeAspect="1"/>
          </p:cNvPicPr>
          <p:nvPr/>
        </p:nvPicPr>
        <p:blipFill>
          <a:blip r:embed="rId6"/>
          <a:stretch>
            <a:fillRect/>
          </a:stretch>
        </p:blipFill>
        <p:spPr>
          <a:xfrm>
            <a:off x="574119" y="5936337"/>
            <a:ext cx="410051" cy="410051"/>
          </a:xfrm>
          <a:prstGeom prst="rect">
            <a:avLst/>
          </a:prstGeom>
        </p:spPr>
      </p:pic>
      <p:sp>
        <p:nvSpPr>
          <p:cNvPr id="12" name="Text 6"/>
          <p:cNvSpPr/>
          <p:nvPr/>
        </p:nvSpPr>
        <p:spPr>
          <a:xfrm>
            <a:off x="574119" y="6510338"/>
            <a:ext cx="3170753" cy="256223"/>
          </a:xfrm>
          <a:prstGeom prst="rect">
            <a:avLst/>
          </a:prstGeom>
          <a:noFill/>
          <a:ln/>
        </p:spPr>
        <p:txBody>
          <a:bodyPr wrap="none" lIns="0" tIns="0" rIns="0" bIns="0" rtlCol="0" anchor="t"/>
          <a:lstStyle/>
          <a:p>
            <a:pPr marL="0" indent="0" algn="l">
              <a:lnSpc>
                <a:spcPts val="2000"/>
              </a:lnSpc>
              <a:buNone/>
            </a:pPr>
            <a:r>
              <a:rPr lang="en-US" sz="1600" dirty="0">
                <a:solidFill>
                  <a:srgbClr val="D6D9D7"/>
                </a:solidFill>
                <a:latin typeface="DM Sans Medium" pitchFamily="34" charset="0"/>
                <a:ea typeface="DM Sans Medium" pitchFamily="34" charset="-122"/>
                <a:cs typeface="DM Sans Medium" pitchFamily="34" charset="-120"/>
              </a:rPr>
              <a:t>Gradient Boosting Classifier (GB)</a:t>
            </a:r>
            <a:endParaRPr lang="en-US" sz="1600" dirty="0"/>
          </a:p>
        </p:txBody>
      </p:sp>
      <p:sp>
        <p:nvSpPr>
          <p:cNvPr id="13" name="Text 7"/>
          <p:cNvSpPr/>
          <p:nvPr/>
        </p:nvSpPr>
        <p:spPr>
          <a:xfrm>
            <a:off x="574119" y="6864906"/>
            <a:ext cx="7995761" cy="524828"/>
          </a:xfrm>
          <a:prstGeom prst="rect">
            <a:avLst/>
          </a:prstGeom>
          <a:noFill/>
          <a:ln/>
        </p:spPr>
        <p:txBody>
          <a:bodyPr wrap="square" lIns="0" tIns="0" rIns="0" bIns="0" rtlCol="0" anchor="t"/>
          <a:lstStyle/>
          <a:p>
            <a:pPr marL="0" indent="0" algn="l">
              <a:lnSpc>
                <a:spcPts val="2050"/>
              </a:lnSpc>
              <a:buNone/>
            </a:pPr>
            <a:r>
              <a:rPr lang="en-US" sz="1250" dirty="0">
                <a:solidFill>
                  <a:srgbClr val="D6D9D7"/>
                </a:solidFill>
                <a:latin typeface="Inter" pitchFamily="34" charset="0"/>
                <a:ea typeface="Inter" pitchFamily="34" charset="-122"/>
                <a:cs typeface="Inter" pitchFamily="34" charset="-120"/>
              </a:rPr>
              <a:t>An ensemble technique that builds trees sequentially, with each tree correcting errors from the previous ones.</a:t>
            </a:r>
            <a:endParaRPr lang="en-US" sz="12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957"/>
          </a:xfrm>
          <a:prstGeom prst="rect">
            <a:avLst/>
          </a:prstGeom>
        </p:spPr>
      </p:pic>
      <p:sp>
        <p:nvSpPr>
          <p:cNvPr id="3" name="Text 0"/>
          <p:cNvSpPr/>
          <p:nvPr/>
        </p:nvSpPr>
        <p:spPr>
          <a:xfrm>
            <a:off x="6205538" y="564952"/>
            <a:ext cx="7705725" cy="1283970"/>
          </a:xfrm>
          <a:prstGeom prst="rect">
            <a:avLst/>
          </a:prstGeom>
          <a:noFill/>
          <a:ln/>
        </p:spPr>
        <p:txBody>
          <a:bodyPr wrap="square" lIns="0" tIns="0" rIns="0" bIns="0" rtlCol="0" anchor="t"/>
          <a:lstStyle/>
          <a:p>
            <a:pPr marL="0" indent="0">
              <a:lnSpc>
                <a:spcPts val="5050"/>
              </a:lnSpc>
              <a:buNone/>
            </a:pPr>
            <a:r>
              <a:rPr lang="en-US" sz="4000" dirty="0">
                <a:solidFill>
                  <a:srgbClr val="F7F7F8"/>
                </a:solidFill>
                <a:latin typeface="DM Sans Medium" pitchFamily="34" charset="0"/>
                <a:ea typeface="DM Sans Medium" pitchFamily="34" charset="-122"/>
                <a:cs typeface="DM Sans Medium" pitchFamily="34" charset="-120"/>
              </a:rPr>
              <a:t>Trading Strategy 1: Next Day Price Comparison</a:t>
            </a:r>
            <a:endParaRPr lang="en-US" sz="4000" dirty="0"/>
          </a:p>
        </p:txBody>
      </p:sp>
      <p:sp>
        <p:nvSpPr>
          <p:cNvPr id="4" name="Text 1"/>
          <p:cNvSpPr/>
          <p:nvPr/>
        </p:nvSpPr>
        <p:spPr>
          <a:xfrm>
            <a:off x="6205538" y="2157055"/>
            <a:ext cx="7705725" cy="1314926"/>
          </a:xfrm>
          <a:prstGeom prst="rect">
            <a:avLst/>
          </a:prstGeom>
          <a:noFill/>
          <a:ln/>
        </p:spPr>
        <p:txBody>
          <a:bodyPr wrap="square" lIns="0" tIns="0" rIns="0" bIns="0" rtlCol="0" anchor="t"/>
          <a:lstStyle/>
          <a:p>
            <a:pPr marL="0" indent="0">
              <a:lnSpc>
                <a:spcPts val="2550"/>
              </a:lnSpc>
              <a:buNone/>
            </a:pPr>
            <a:r>
              <a:rPr lang="en-US" sz="1600" dirty="0">
                <a:solidFill>
                  <a:srgbClr val="D6D9D7"/>
                </a:solidFill>
                <a:latin typeface="Inter" pitchFamily="34" charset="0"/>
                <a:ea typeface="Inter" pitchFamily="34" charset="-122"/>
                <a:cs typeface="Inter" pitchFamily="34" charset="-120"/>
              </a:rPr>
              <a:t>Our first trading strategy compares the next trading day's close price to today's close price. If tomorrow's close is higher, we generate a buy signal (+1). Otherwise, we generate a sell signal (-1). This strategy aims to capture short-term price movements. We implement this using NumPy's functionality:</a:t>
            </a:r>
            <a:endParaRPr lang="en-US" sz="1600" dirty="0"/>
          </a:p>
        </p:txBody>
      </p:sp>
      <p:sp>
        <p:nvSpPr>
          <p:cNvPr id="5" name="Shape 2"/>
          <p:cNvSpPr/>
          <p:nvPr/>
        </p:nvSpPr>
        <p:spPr>
          <a:xfrm>
            <a:off x="6205538" y="3703082"/>
            <a:ext cx="7705725" cy="1183719"/>
          </a:xfrm>
          <a:prstGeom prst="roundRect">
            <a:avLst>
              <a:gd name="adj" fmla="val 2604"/>
            </a:avLst>
          </a:prstGeom>
          <a:solidFill>
            <a:srgbClr val="4C5052"/>
          </a:solidFill>
          <a:ln/>
        </p:spPr>
      </p:sp>
      <p:sp>
        <p:nvSpPr>
          <p:cNvPr id="6" name="Text 3"/>
          <p:cNvSpPr/>
          <p:nvPr/>
        </p:nvSpPr>
        <p:spPr>
          <a:xfrm>
            <a:off x="6410920" y="3908465"/>
            <a:ext cx="2568297" cy="320992"/>
          </a:xfrm>
          <a:prstGeom prst="rect">
            <a:avLst/>
          </a:prstGeom>
          <a:noFill/>
          <a:ln/>
        </p:spPr>
        <p:txBody>
          <a:bodyPr wrap="none" lIns="0" tIns="0" rIns="0" bIns="0" rtlCol="0" anchor="t"/>
          <a:lstStyle/>
          <a:p>
            <a:pPr marL="0" indent="0">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Signal Generation</a:t>
            </a:r>
            <a:endParaRPr lang="en-US" sz="2000" dirty="0"/>
          </a:p>
        </p:txBody>
      </p:sp>
      <p:sp>
        <p:nvSpPr>
          <p:cNvPr id="7" name="Text 4"/>
          <p:cNvSpPr/>
          <p:nvPr/>
        </p:nvSpPr>
        <p:spPr>
          <a:xfrm>
            <a:off x="6410920" y="4352687"/>
            <a:ext cx="7294959" cy="328732"/>
          </a:xfrm>
          <a:prstGeom prst="rect">
            <a:avLst/>
          </a:prstGeom>
          <a:noFill/>
          <a:ln/>
        </p:spPr>
        <p:txBody>
          <a:bodyPr wrap="none" lIns="0" tIns="0" rIns="0" bIns="0" rtlCol="0" anchor="t"/>
          <a:lstStyle/>
          <a:p>
            <a:pPr marL="0" indent="0">
              <a:lnSpc>
                <a:spcPts val="2550"/>
              </a:lnSpc>
              <a:buNone/>
            </a:pPr>
            <a:r>
              <a:rPr lang="en-US" sz="1600" dirty="0">
                <a:solidFill>
                  <a:srgbClr val="D6D9D7"/>
                </a:solidFill>
                <a:latin typeface="Inter" pitchFamily="34" charset="0"/>
                <a:ea typeface="Inter" pitchFamily="34" charset="-122"/>
                <a:cs typeface="Inter" pitchFamily="34" charset="-120"/>
              </a:rPr>
              <a:t>y = np.where(df['Stock_Price'].shift(-1) &gt; df['Stock_Price'], 1, -1)</a:t>
            </a:r>
            <a:endParaRPr lang="en-US" sz="1600" dirty="0"/>
          </a:p>
        </p:txBody>
      </p:sp>
      <p:sp>
        <p:nvSpPr>
          <p:cNvPr id="8" name="Shape 5"/>
          <p:cNvSpPr/>
          <p:nvPr/>
        </p:nvSpPr>
        <p:spPr>
          <a:xfrm>
            <a:off x="6205538" y="5092184"/>
            <a:ext cx="7705725" cy="1183719"/>
          </a:xfrm>
          <a:prstGeom prst="roundRect">
            <a:avLst>
              <a:gd name="adj" fmla="val 2604"/>
            </a:avLst>
          </a:prstGeom>
          <a:solidFill>
            <a:srgbClr val="4C5052"/>
          </a:solidFill>
          <a:ln/>
        </p:spPr>
      </p:sp>
      <p:sp>
        <p:nvSpPr>
          <p:cNvPr id="9" name="Text 6"/>
          <p:cNvSpPr/>
          <p:nvPr/>
        </p:nvSpPr>
        <p:spPr>
          <a:xfrm>
            <a:off x="6410920" y="5297567"/>
            <a:ext cx="2568297" cy="320992"/>
          </a:xfrm>
          <a:prstGeom prst="rect">
            <a:avLst/>
          </a:prstGeom>
          <a:noFill/>
          <a:ln/>
        </p:spPr>
        <p:txBody>
          <a:bodyPr wrap="none" lIns="0" tIns="0" rIns="0" bIns="0" rtlCol="0" anchor="t"/>
          <a:lstStyle/>
          <a:p>
            <a:pPr marL="0" indent="0">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Buy Signal (+1)</a:t>
            </a:r>
            <a:endParaRPr lang="en-US" sz="2000" dirty="0"/>
          </a:p>
        </p:txBody>
      </p:sp>
      <p:sp>
        <p:nvSpPr>
          <p:cNvPr id="10" name="Text 7"/>
          <p:cNvSpPr/>
          <p:nvPr/>
        </p:nvSpPr>
        <p:spPr>
          <a:xfrm>
            <a:off x="6410920" y="5741789"/>
            <a:ext cx="7294959" cy="328732"/>
          </a:xfrm>
          <a:prstGeom prst="rect">
            <a:avLst/>
          </a:prstGeom>
          <a:noFill/>
          <a:ln/>
        </p:spPr>
        <p:txBody>
          <a:bodyPr wrap="none" lIns="0" tIns="0" rIns="0" bIns="0" rtlCol="0" anchor="t"/>
          <a:lstStyle/>
          <a:p>
            <a:pPr marL="0" indent="0">
              <a:lnSpc>
                <a:spcPts val="2550"/>
              </a:lnSpc>
              <a:buNone/>
            </a:pPr>
            <a:r>
              <a:rPr lang="en-US" sz="1600" dirty="0">
                <a:solidFill>
                  <a:srgbClr val="D6D9D7"/>
                </a:solidFill>
                <a:latin typeface="Inter" pitchFamily="34" charset="0"/>
                <a:ea typeface="Inter" pitchFamily="34" charset="-122"/>
                <a:cs typeface="Inter" pitchFamily="34" charset="-120"/>
              </a:rPr>
              <a:t>Next day's close &gt; Today's close</a:t>
            </a:r>
            <a:endParaRPr lang="en-US" sz="1600" dirty="0"/>
          </a:p>
        </p:txBody>
      </p:sp>
      <p:sp>
        <p:nvSpPr>
          <p:cNvPr id="11" name="Shape 8"/>
          <p:cNvSpPr/>
          <p:nvPr/>
        </p:nvSpPr>
        <p:spPr>
          <a:xfrm>
            <a:off x="6205538" y="6481286"/>
            <a:ext cx="7705725" cy="1183719"/>
          </a:xfrm>
          <a:prstGeom prst="roundRect">
            <a:avLst>
              <a:gd name="adj" fmla="val 2604"/>
            </a:avLst>
          </a:prstGeom>
          <a:solidFill>
            <a:srgbClr val="4C5052"/>
          </a:solidFill>
          <a:ln/>
        </p:spPr>
      </p:sp>
      <p:sp>
        <p:nvSpPr>
          <p:cNvPr id="12" name="Text 9"/>
          <p:cNvSpPr/>
          <p:nvPr/>
        </p:nvSpPr>
        <p:spPr>
          <a:xfrm>
            <a:off x="6410920" y="6686669"/>
            <a:ext cx="2568297" cy="320992"/>
          </a:xfrm>
          <a:prstGeom prst="rect">
            <a:avLst/>
          </a:prstGeom>
          <a:noFill/>
          <a:ln/>
        </p:spPr>
        <p:txBody>
          <a:bodyPr wrap="none" lIns="0" tIns="0" rIns="0" bIns="0" rtlCol="0" anchor="t"/>
          <a:lstStyle/>
          <a:p>
            <a:pPr marL="0" indent="0">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Sell Signal (-1)</a:t>
            </a:r>
            <a:endParaRPr lang="en-US" sz="2000" dirty="0"/>
          </a:p>
        </p:txBody>
      </p:sp>
      <p:sp>
        <p:nvSpPr>
          <p:cNvPr id="13" name="Text 10"/>
          <p:cNvSpPr/>
          <p:nvPr/>
        </p:nvSpPr>
        <p:spPr>
          <a:xfrm>
            <a:off x="6410920" y="7130891"/>
            <a:ext cx="7294959" cy="328732"/>
          </a:xfrm>
          <a:prstGeom prst="rect">
            <a:avLst/>
          </a:prstGeom>
          <a:noFill/>
          <a:ln/>
        </p:spPr>
        <p:txBody>
          <a:bodyPr wrap="none" lIns="0" tIns="0" rIns="0" bIns="0" rtlCol="0" anchor="t"/>
          <a:lstStyle/>
          <a:p>
            <a:pPr marL="0" indent="0">
              <a:lnSpc>
                <a:spcPts val="2550"/>
              </a:lnSpc>
              <a:buNone/>
            </a:pPr>
            <a:r>
              <a:rPr lang="en-US" sz="1600" dirty="0">
                <a:solidFill>
                  <a:srgbClr val="D6D9D7"/>
                </a:solidFill>
                <a:latin typeface="Inter" pitchFamily="34" charset="0"/>
                <a:ea typeface="Inter" pitchFamily="34" charset="-122"/>
                <a:cs typeface="Inter" pitchFamily="34" charset="-120"/>
              </a:rPr>
              <a:t>Next day's close ≤ Today's close</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07192" y="489347"/>
            <a:ext cx="7902416" cy="1108710"/>
          </a:xfrm>
          <a:prstGeom prst="rect">
            <a:avLst/>
          </a:prstGeom>
          <a:noFill/>
          <a:ln/>
        </p:spPr>
        <p:txBody>
          <a:bodyPr wrap="square" lIns="0" tIns="0" rIns="0" bIns="0" rtlCol="0" anchor="t"/>
          <a:lstStyle/>
          <a:p>
            <a:pPr marL="0" indent="0">
              <a:lnSpc>
                <a:spcPts val="4350"/>
              </a:lnSpc>
              <a:buNone/>
            </a:pPr>
            <a:r>
              <a:rPr lang="en-US" sz="3450" dirty="0">
                <a:solidFill>
                  <a:srgbClr val="F7F7F8"/>
                </a:solidFill>
                <a:latin typeface="DM Sans Medium" pitchFamily="34" charset="0"/>
                <a:ea typeface="DM Sans Medium" pitchFamily="34" charset="-122"/>
                <a:cs typeface="DM Sans Medium" pitchFamily="34" charset="-120"/>
              </a:rPr>
              <a:t>Trading Strategy 2: Moving Average Crossover</a:t>
            </a:r>
            <a:endParaRPr lang="en-US" sz="3450" dirty="0"/>
          </a:p>
        </p:txBody>
      </p:sp>
      <p:sp>
        <p:nvSpPr>
          <p:cNvPr id="4" name="Text 1"/>
          <p:cNvSpPr/>
          <p:nvPr/>
        </p:nvSpPr>
        <p:spPr>
          <a:xfrm>
            <a:off x="6107192" y="1864042"/>
            <a:ext cx="7902416" cy="1419225"/>
          </a:xfrm>
          <a:prstGeom prst="rect">
            <a:avLst/>
          </a:prstGeom>
          <a:noFill/>
          <a:ln/>
        </p:spPr>
        <p:txBody>
          <a:bodyPr wrap="square" lIns="0" tIns="0" rIns="0" bIns="0" rtlCol="0" anchor="t"/>
          <a:lstStyle/>
          <a:p>
            <a:pPr marL="0" indent="0">
              <a:lnSpc>
                <a:spcPts val="2200"/>
              </a:lnSpc>
              <a:buNone/>
            </a:pPr>
            <a:r>
              <a:rPr lang="en-US" sz="1350" dirty="0">
                <a:solidFill>
                  <a:srgbClr val="D6D9D7"/>
                </a:solidFill>
                <a:latin typeface="Inter" pitchFamily="34" charset="0"/>
                <a:ea typeface="Inter" pitchFamily="34" charset="-122"/>
                <a:cs typeface="Inter" pitchFamily="34" charset="-120"/>
              </a:rPr>
              <a:t>The second strategy utilizes the golden cross and death cross concepts based on the 50-day and 200-day moving averages. A golden cross (buy signal) occurs when the 50-day MA crosses above the 200-day MA, indicating a bullish trend. Conversely, a death cross (sell signal) happens when the 50-day MA crosses below the 200-day MA, suggesting a bearish trend.</a:t>
            </a:r>
            <a:endParaRPr lang="en-US" sz="1350" dirty="0"/>
          </a:p>
        </p:txBody>
      </p:sp>
      <p:pic>
        <p:nvPicPr>
          <p:cNvPr id="5" name="Image 1" descr="preencoded.png"/>
          <p:cNvPicPr>
            <a:picLocks noChangeAspect="1"/>
          </p:cNvPicPr>
          <p:nvPr/>
        </p:nvPicPr>
        <p:blipFill>
          <a:blip r:embed="rId4"/>
          <a:stretch>
            <a:fillRect/>
          </a:stretch>
        </p:blipFill>
        <p:spPr>
          <a:xfrm>
            <a:off x="6107192" y="3482816"/>
            <a:ext cx="886897" cy="1419106"/>
          </a:xfrm>
          <a:prstGeom prst="rect">
            <a:avLst/>
          </a:prstGeom>
        </p:spPr>
      </p:pic>
      <p:sp>
        <p:nvSpPr>
          <p:cNvPr id="6" name="Text 2"/>
          <p:cNvSpPr/>
          <p:nvPr/>
        </p:nvSpPr>
        <p:spPr>
          <a:xfrm>
            <a:off x="7260074" y="3660100"/>
            <a:ext cx="2217420" cy="277058"/>
          </a:xfrm>
          <a:prstGeom prst="rect">
            <a:avLst/>
          </a:prstGeom>
          <a:noFill/>
          <a:ln/>
        </p:spPr>
        <p:txBody>
          <a:bodyPr wrap="none" lIns="0" tIns="0" rIns="0" bIns="0" rtlCol="0" anchor="t"/>
          <a:lstStyle/>
          <a:p>
            <a:pPr marL="0" indent="0" algn="l">
              <a:lnSpc>
                <a:spcPts val="2150"/>
              </a:lnSpc>
              <a:buNone/>
            </a:pPr>
            <a:r>
              <a:rPr lang="en-US" sz="1700" dirty="0">
                <a:solidFill>
                  <a:srgbClr val="D6D9D7"/>
                </a:solidFill>
                <a:latin typeface="DM Sans Medium" pitchFamily="34" charset="0"/>
                <a:ea typeface="DM Sans Medium" pitchFamily="34" charset="-122"/>
                <a:cs typeface="DM Sans Medium" pitchFamily="34" charset="-120"/>
              </a:rPr>
              <a:t>Calculate MAs</a:t>
            </a:r>
            <a:endParaRPr lang="en-US" sz="1700" dirty="0"/>
          </a:p>
        </p:txBody>
      </p:sp>
      <p:sp>
        <p:nvSpPr>
          <p:cNvPr id="7" name="Text 3"/>
          <p:cNvSpPr/>
          <p:nvPr/>
        </p:nvSpPr>
        <p:spPr>
          <a:xfrm>
            <a:off x="7260074" y="4043482"/>
            <a:ext cx="6749534" cy="283845"/>
          </a:xfrm>
          <a:prstGeom prst="rect">
            <a:avLst/>
          </a:prstGeom>
          <a:noFill/>
          <a:ln/>
        </p:spPr>
        <p:txBody>
          <a:bodyPr wrap="none" lIns="0" tIns="0" rIns="0" bIns="0" rtlCol="0" anchor="t"/>
          <a:lstStyle/>
          <a:p>
            <a:pPr marL="0" indent="0" algn="l">
              <a:lnSpc>
                <a:spcPts val="2200"/>
              </a:lnSpc>
              <a:buNone/>
            </a:pPr>
            <a:r>
              <a:rPr lang="en-US" sz="1350" dirty="0">
                <a:solidFill>
                  <a:srgbClr val="D6D9D7"/>
                </a:solidFill>
                <a:latin typeface="Inter" pitchFamily="34" charset="0"/>
                <a:ea typeface="Inter" pitchFamily="34" charset="-122"/>
                <a:cs typeface="Inter" pitchFamily="34" charset="-120"/>
              </a:rPr>
              <a:t>Compute 50-day and 200-day moving averages</a:t>
            </a:r>
            <a:endParaRPr lang="en-US" sz="1350" dirty="0"/>
          </a:p>
        </p:txBody>
      </p:sp>
      <p:pic>
        <p:nvPicPr>
          <p:cNvPr id="8" name="Image 2" descr="preencoded.png"/>
          <p:cNvPicPr>
            <a:picLocks noChangeAspect="1"/>
          </p:cNvPicPr>
          <p:nvPr/>
        </p:nvPicPr>
        <p:blipFill>
          <a:blip r:embed="rId5"/>
          <a:stretch>
            <a:fillRect/>
          </a:stretch>
        </p:blipFill>
        <p:spPr>
          <a:xfrm>
            <a:off x="6107192" y="4901922"/>
            <a:ext cx="886897" cy="1419106"/>
          </a:xfrm>
          <a:prstGeom prst="rect">
            <a:avLst/>
          </a:prstGeom>
        </p:spPr>
      </p:pic>
      <p:sp>
        <p:nvSpPr>
          <p:cNvPr id="9" name="Text 4"/>
          <p:cNvSpPr/>
          <p:nvPr/>
        </p:nvSpPr>
        <p:spPr>
          <a:xfrm>
            <a:off x="7260074" y="5079206"/>
            <a:ext cx="2217420" cy="277058"/>
          </a:xfrm>
          <a:prstGeom prst="rect">
            <a:avLst/>
          </a:prstGeom>
          <a:noFill/>
          <a:ln/>
        </p:spPr>
        <p:txBody>
          <a:bodyPr wrap="none" lIns="0" tIns="0" rIns="0" bIns="0" rtlCol="0" anchor="t"/>
          <a:lstStyle/>
          <a:p>
            <a:pPr marL="0" indent="0" algn="l">
              <a:lnSpc>
                <a:spcPts val="2150"/>
              </a:lnSpc>
              <a:buNone/>
            </a:pPr>
            <a:r>
              <a:rPr lang="en-US" sz="1700" dirty="0">
                <a:solidFill>
                  <a:srgbClr val="D6D9D7"/>
                </a:solidFill>
                <a:latin typeface="DM Sans Medium" pitchFamily="34" charset="0"/>
                <a:ea typeface="DM Sans Medium" pitchFamily="34" charset="-122"/>
                <a:cs typeface="DM Sans Medium" pitchFamily="34" charset="-120"/>
              </a:rPr>
              <a:t>Identify Crossovers</a:t>
            </a:r>
            <a:endParaRPr lang="en-US" sz="1700" dirty="0"/>
          </a:p>
        </p:txBody>
      </p:sp>
      <p:sp>
        <p:nvSpPr>
          <p:cNvPr id="10" name="Text 5"/>
          <p:cNvSpPr/>
          <p:nvPr/>
        </p:nvSpPr>
        <p:spPr>
          <a:xfrm>
            <a:off x="7260074" y="5462588"/>
            <a:ext cx="6749534" cy="283845"/>
          </a:xfrm>
          <a:prstGeom prst="rect">
            <a:avLst/>
          </a:prstGeom>
          <a:noFill/>
          <a:ln/>
        </p:spPr>
        <p:txBody>
          <a:bodyPr wrap="none" lIns="0" tIns="0" rIns="0" bIns="0" rtlCol="0" anchor="t"/>
          <a:lstStyle/>
          <a:p>
            <a:pPr marL="0" indent="0" algn="l">
              <a:lnSpc>
                <a:spcPts val="2200"/>
              </a:lnSpc>
              <a:buNone/>
            </a:pPr>
            <a:r>
              <a:rPr lang="en-US" sz="1350" dirty="0">
                <a:solidFill>
                  <a:srgbClr val="D6D9D7"/>
                </a:solidFill>
                <a:latin typeface="Inter" pitchFamily="34" charset="0"/>
                <a:ea typeface="Inter" pitchFamily="34" charset="-122"/>
                <a:cs typeface="Inter" pitchFamily="34" charset="-120"/>
              </a:rPr>
              <a:t>Detect when the 50-day MA crosses the 200-day MA</a:t>
            </a:r>
            <a:endParaRPr lang="en-US" sz="1350" dirty="0"/>
          </a:p>
        </p:txBody>
      </p:sp>
      <p:pic>
        <p:nvPicPr>
          <p:cNvPr id="11" name="Image 3" descr="preencoded.png"/>
          <p:cNvPicPr>
            <a:picLocks noChangeAspect="1"/>
          </p:cNvPicPr>
          <p:nvPr/>
        </p:nvPicPr>
        <p:blipFill>
          <a:blip r:embed="rId6"/>
          <a:stretch>
            <a:fillRect/>
          </a:stretch>
        </p:blipFill>
        <p:spPr>
          <a:xfrm>
            <a:off x="6107192" y="6321028"/>
            <a:ext cx="886897" cy="1419106"/>
          </a:xfrm>
          <a:prstGeom prst="rect">
            <a:avLst/>
          </a:prstGeom>
        </p:spPr>
      </p:pic>
      <p:sp>
        <p:nvSpPr>
          <p:cNvPr id="12" name="Text 6"/>
          <p:cNvSpPr/>
          <p:nvPr/>
        </p:nvSpPr>
        <p:spPr>
          <a:xfrm>
            <a:off x="7260074" y="6498312"/>
            <a:ext cx="2217420" cy="277058"/>
          </a:xfrm>
          <a:prstGeom prst="rect">
            <a:avLst/>
          </a:prstGeom>
          <a:noFill/>
          <a:ln/>
        </p:spPr>
        <p:txBody>
          <a:bodyPr wrap="none" lIns="0" tIns="0" rIns="0" bIns="0" rtlCol="0" anchor="t"/>
          <a:lstStyle/>
          <a:p>
            <a:pPr marL="0" indent="0" algn="l">
              <a:lnSpc>
                <a:spcPts val="2150"/>
              </a:lnSpc>
              <a:buNone/>
            </a:pPr>
            <a:r>
              <a:rPr lang="en-US" sz="1700" dirty="0">
                <a:solidFill>
                  <a:srgbClr val="D6D9D7"/>
                </a:solidFill>
                <a:latin typeface="DM Sans Medium" pitchFamily="34" charset="0"/>
                <a:ea typeface="DM Sans Medium" pitchFamily="34" charset="-122"/>
                <a:cs typeface="DM Sans Medium" pitchFamily="34" charset="-120"/>
              </a:rPr>
              <a:t>Generate Signals</a:t>
            </a:r>
            <a:endParaRPr lang="en-US" sz="1700" dirty="0"/>
          </a:p>
        </p:txBody>
      </p:sp>
      <p:sp>
        <p:nvSpPr>
          <p:cNvPr id="13" name="Text 7"/>
          <p:cNvSpPr/>
          <p:nvPr/>
        </p:nvSpPr>
        <p:spPr>
          <a:xfrm>
            <a:off x="7260074" y="6881693"/>
            <a:ext cx="6749534" cy="283845"/>
          </a:xfrm>
          <a:prstGeom prst="rect">
            <a:avLst/>
          </a:prstGeom>
          <a:noFill/>
          <a:ln/>
        </p:spPr>
        <p:txBody>
          <a:bodyPr wrap="none" lIns="0" tIns="0" rIns="0" bIns="0" rtlCol="0" anchor="t"/>
          <a:lstStyle/>
          <a:p>
            <a:pPr marL="0" indent="0" algn="l">
              <a:lnSpc>
                <a:spcPts val="2200"/>
              </a:lnSpc>
              <a:buNone/>
            </a:pPr>
            <a:r>
              <a:rPr lang="en-US" sz="1350" dirty="0">
                <a:solidFill>
                  <a:srgbClr val="D6D9D7"/>
                </a:solidFill>
                <a:latin typeface="Inter" pitchFamily="34" charset="0"/>
                <a:ea typeface="Inter" pitchFamily="34" charset="-122"/>
                <a:cs typeface="Inter" pitchFamily="34" charset="-120"/>
              </a:rPr>
              <a:t>Assign +1 for golden cross, -1 for death cross</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884164"/>
          </a:xfrm>
          <a:prstGeom prst="rect">
            <a:avLst/>
          </a:prstGeom>
        </p:spPr>
      </p:pic>
      <p:sp>
        <p:nvSpPr>
          <p:cNvPr id="3" name="Text 0"/>
          <p:cNvSpPr/>
          <p:nvPr/>
        </p:nvSpPr>
        <p:spPr>
          <a:xfrm>
            <a:off x="572095" y="2298859"/>
            <a:ext cx="6127671" cy="471011"/>
          </a:xfrm>
          <a:prstGeom prst="rect">
            <a:avLst/>
          </a:prstGeom>
          <a:noFill/>
          <a:ln/>
        </p:spPr>
        <p:txBody>
          <a:bodyPr wrap="none" lIns="0" tIns="0" rIns="0" bIns="0" rtlCol="0" anchor="t"/>
          <a:lstStyle/>
          <a:p>
            <a:pPr marL="0" indent="0">
              <a:lnSpc>
                <a:spcPts val="3700"/>
              </a:lnSpc>
              <a:buNone/>
            </a:pPr>
            <a:r>
              <a:rPr lang="en-US" sz="2950" dirty="0">
                <a:solidFill>
                  <a:srgbClr val="F7F7F8"/>
                </a:solidFill>
                <a:latin typeface="DM Sans Medium" pitchFamily="34" charset="0"/>
                <a:ea typeface="DM Sans Medium" pitchFamily="34" charset="-122"/>
                <a:cs typeface="DM Sans Medium" pitchFamily="34" charset="-120"/>
              </a:rPr>
              <a:t>Data Collection and Preprocessing</a:t>
            </a:r>
            <a:endParaRPr lang="en-US" sz="2950" dirty="0"/>
          </a:p>
        </p:txBody>
      </p:sp>
      <p:sp>
        <p:nvSpPr>
          <p:cNvPr id="4" name="Text 1"/>
          <p:cNvSpPr/>
          <p:nvPr/>
        </p:nvSpPr>
        <p:spPr>
          <a:xfrm>
            <a:off x="572095" y="2995970"/>
            <a:ext cx="13486209" cy="723305"/>
          </a:xfrm>
          <a:prstGeom prst="rect">
            <a:avLst/>
          </a:prstGeom>
          <a:noFill/>
          <a:ln/>
        </p:spPr>
        <p:txBody>
          <a:bodyPr wrap="square" lIns="0" tIns="0" rIns="0" bIns="0" rtlCol="0" anchor="t"/>
          <a:lstStyle/>
          <a:p>
            <a:pPr marL="0" indent="0">
              <a:lnSpc>
                <a:spcPts val="1850"/>
              </a:lnSpc>
              <a:buNone/>
            </a:pPr>
            <a:r>
              <a:rPr lang="en-US" sz="1150" dirty="0">
                <a:solidFill>
                  <a:srgbClr val="D6D9D7"/>
                </a:solidFill>
                <a:latin typeface="Inter" pitchFamily="34" charset="0"/>
                <a:ea typeface="Inter" pitchFamily="34" charset="-122"/>
                <a:cs typeface="Inter" pitchFamily="34" charset="-120"/>
              </a:rPr>
              <a:t>We begin by collecting historical stock price data using the Yahoo Finance (yfinance) Python library. Our focus is on from 2015 to the end of last year. After downloading the data, we preprocess and clean it to prepare for modeling. Key steps include handling missing values, calculating necessary features like moving averages, and defining our target variables for the two trading strategies.</a:t>
            </a:r>
            <a:endParaRPr lang="en-US" sz="1150" dirty="0"/>
          </a:p>
        </p:txBody>
      </p:sp>
      <p:sp>
        <p:nvSpPr>
          <p:cNvPr id="5" name="Shape 2"/>
          <p:cNvSpPr/>
          <p:nvPr/>
        </p:nvSpPr>
        <p:spPr>
          <a:xfrm>
            <a:off x="790575" y="3888819"/>
            <a:ext cx="15240" cy="3925967"/>
          </a:xfrm>
          <a:prstGeom prst="roundRect">
            <a:avLst>
              <a:gd name="adj" fmla="val 148367"/>
            </a:avLst>
          </a:prstGeom>
          <a:solidFill>
            <a:srgbClr val="65696B"/>
          </a:solidFill>
          <a:ln/>
        </p:spPr>
      </p:sp>
      <p:sp>
        <p:nvSpPr>
          <p:cNvPr id="6" name="Shape 3"/>
          <p:cNvSpPr/>
          <p:nvPr/>
        </p:nvSpPr>
        <p:spPr>
          <a:xfrm>
            <a:off x="952500" y="4220289"/>
            <a:ext cx="527566" cy="15240"/>
          </a:xfrm>
          <a:prstGeom prst="roundRect">
            <a:avLst>
              <a:gd name="adj" fmla="val 148367"/>
            </a:avLst>
          </a:prstGeom>
          <a:solidFill>
            <a:srgbClr val="65696B"/>
          </a:solidFill>
          <a:ln/>
        </p:spPr>
      </p:sp>
      <p:sp>
        <p:nvSpPr>
          <p:cNvPr id="7" name="Shape 4"/>
          <p:cNvSpPr/>
          <p:nvPr/>
        </p:nvSpPr>
        <p:spPr>
          <a:xfrm>
            <a:off x="628650" y="4058364"/>
            <a:ext cx="339090" cy="339090"/>
          </a:xfrm>
          <a:prstGeom prst="roundRect">
            <a:avLst>
              <a:gd name="adj" fmla="val 6668"/>
            </a:avLst>
          </a:prstGeom>
          <a:solidFill>
            <a:srgbClr val="4C5052"/>
          </a:solidFill>
          <a:ln/>
        </p:spPr>
      </p:sp>
      <p:sp>
        <p:nvSpPr>
          <p:cNvPr id="8" name="Text 5"/>
          <p:cNvSpPr/>
          <p:nvPr/>
        </p:nvSpPr>
        <p:spPr>
          <a:xfrm>
            <a:off x="761048" y="4114800"/>
            <a:ext cx="74176" cy="226100"/>
          </a:xfrm>
          <a:prstGeom prst="rect">
            <a:avLst/>
          </a:prstGeom>
          <a:noFill/>
          <a:ln/>
        </p:spPr>
        <p:txBody>
          <a:bodyPr wrap="none" lIns="0" tIns="0" rIns="0" bIns="0" rtlCol="0" anchor="t"/>
          <a:lstStyle/>
          <a:p>
            <a:pPr marL="0" indent="0" algn="ctr">
              <a:lnSpc>
                <a:spcPts val="1750"/>
              </a:lnSpc>
              <a:buNone/>
            </a:pPr>
            <a:r>
              <a:rPr lang="en-US" sz="1750" dirty="0">
                <a:solidFill>
                  <a:srgbClr val="D6D9D7"/>
                </a:solidFill>
                <a:latin typeface="DM Sans Medium" pitchFamily="34" charset="0"/>
                <a:ea typeface="DM Sans Medium" pitchFamily="34" charset="-122"/>
                <a:cs typeface="DM Sans Medium" pitchFamily="34" charset="-120"/>
              </a:rPr>
              <a:t>1</a:t>
            </a:r>
            <a:endParaRPr lang="en-US" sz="1750" dirty="0"/>
          </a:p>
        </p:txBody>
      </p:sp>
      <p:sp>
        <p:nvSpPr>
          <p:cNvPr id="9" name="Text 6"/>
          <p:cNvSpPr/>
          <p:nvPr/>
        </p:nvSpPr>
        <p:spPr>
          <a:xfrm>
            <a:off x="1627227" y="4039553"/>
            <a:ext cx="1884164" cy="235506"/>
          </a:xfrm>
          <a:prstGeom prst="rect">
            <a:avLst/>
          </a:prstGeom>
          <a:noFill/>
          <a:ln/>
        </p:spPr>
        <p:txBody>
          <a:bodyPr wrap="none" lIns="0" tIns="0" rIns="0" bIns="0" rtlCol="0" anchor="t"/>
          <a:lstStyle/>
          <a:p>
            <a:pPr marL="0" indent="0" algn="l">
              <a:lnSpc>
                <a:spcPts val="1850"/>
              </a:lnSpc>
              <a:buNone/>
            </a:pPr>
            <a:r>
              <a:rPr lang="en-US" sz="1450" dirty="0">
                <a:solidFill>
                  <a:srgbClr val="D6D9D7"/>
                </a:solidFill>
                <a:latin typeface="DM Sans Medium" pitchFamily="34" charset="0"/>
                <a:ea typeface="DM Sans Medium" pitchFamily="34" charset="-122"/>
                <a:cs typeface="DM Sans Medium" pitchFamily="34" charset="-120"/>
              </a:rPr>
              <a:t>Data Collection</a:t>
            </a:r>
            <a:endParaRPr lang="en-US" sz="1450" dirty="0"/>
          </a:p>
        </p:txBody>
      </p:sp>
      <p:sp>
        <p:nvSpPr>
          <p:cNvPr id="10" name="Text 7"/>
          <p:cNvSpPr/>
          <p:nvPr/>
        </p:nvSpPr>
        <p:spPr>
          <a:xfrm>
            <a:off x="1627227" y="4365427"/>
            <a:ext cx="12431078" cy="241102"/>
          </a:xfrm>
          <a:prstGeom prst="rect">
            <a:avLst/>
          </a:prstGeom>
          <a:noFill/>
          <a:ln/>
        </p:spPr>
        <p:txBody>
          <a:bodyPr wrap="none" lIns="0" tIns="0" rIns="0" bIns="0" rtlCol="0" anchor="t"/>
          <a:lstStyle/>
          <a:p>
            <a:pPr marL="0" indent="0" algn="l">
              <a:lnSpc>
                <a:spcPts val="1850"/>
              </a:lnSpc>
              <a:buNone/>
            </a:pPr>
            <a:r>
              <a:rPr lang="en-US" sz="1150" dirty="0">
                <a:solidFill>
                  <a:srgbClr val="D6D9D7"/>
                </a:solidFill>
                <a:latin typeface="Inter" pitchFamily="34" charset="0"/>
                <a:ea typeface="Inter" pitchFamily="34" charset="-122"/>
                <a:cs typeface="Inter" pitchFamily="34" charset="-120"/>
              </a:rPr>
              <a:t>Use yfinance to download historical stock data</a:t>
            </a:r>
            <a:endParaRPr lang="en-US" sz="1150" dirty="0"/>
          </a:p>
        </p:txBody>
      </p:sp>
      <p:sp>
        <p:nvSpPr>
          <p:cNvPr id="11" name="Shape 8"/>
          <p:cNvSpPr/>
          <p:nvPr/>
        </p:nvSpPr>
        <p:spPr>
          <a:xfrm>
            <a:off x="952500" y="5239464"/>
            <a:ext cx="527566" cy="15240"/>
          </a:xfrm>
          <a:prstGeom prst="roundRect">
            <a:avLst>
              <a:gd name="adj" fmla="val 148367"/>
            </a:avLst>
          </a:prstGeom>
          <a:solidFill>
            <a:srgbClr val="65696B"/>
          </a:solidFill>
          <a:ln/>
        </p:spPr>
      </p:sp>
      <p:sp>
        <p:nvSpPr>
          <p:cNvPr id="12" name="Shape 9"/>
          <p:cNvSpPr/>
          <p:nvPr/>
        </p:nvSpPr>
        <p:spPr>
          <a:xfrm>
            <a:off x="628650" y="5077539"/>
            <a:ext cx="339090" cy="339090"/>
          </a:xfrm>
          <a:prstGeom prst="roundRect">
            <a:avLst>
              <a:gd name="adj" fmla="val 6668"/>
            </a:avLst>
          </a:prstGeom>
          <a:solidFill>
            <a:srgbClr val="4C5052"/>
          </a:solidFill>
          <a:ln/>
        </p:spPr>
      </p:sp>
      <p:sp>
        <p:nvSpPr>
          <p:cNvPr id="13" name="Text 10"/>
          <p:cNvSpPr/>
          <p:nvPr/>
        </p:nvSpPr>
        <p:spPr>
          <a:xfrm>
            <a:off x="732949" y="5133975"/>
            <a:ext cx="130493" cy="226100"/>
          </a:xfrm>
          <a:prstGeom prst="rect">
            <a:avLst/>
          </a:prstGeom>
          <a:noFill/>
          <a:ln/>
        </p:spPr>
        <p:txBody>
          <a:bodyPr wrap="none" lIns="0" tIns="0" rIns="0" bIns="0" rtlCol="0" anchor="t"/>
          <a:lstStyle/>
          <a:p>
            <a:pPr marL="0" indent="0" algn="ctr">
              <a:lnSpc>
                <a:spcPts val="1750"/>
              </a:lnSpc>
              <a:buNone/>
            </a:pPr>
            <a:r>
              <a:rPr lang="en-US" sz="1750" dirty="0">
                <a:solidFill>
                  <a:srgbClr val="D6D9D7"/>
                </a:solidFill>
                <a:latin typeface="DM Sans Medium" pitchFamily="34" charset="0"/>
                <a:ea typeface="DM Sans Medium" pitchFamily="34" charset="-122"/>
                <a:cs typeface="DM Sans Medium" pitchFamily="34" charset="-120"/>
              </a:rPr>
              <a:t>2</a:t>
            </a:r>
            <a:endParaRPr lang="en-US" sz="1750" dirty="0"/>
          </a:p>
        </p:txBody>
      </p:sp>
      <p:sp>
        <p:nvSpPr>
          <p:cNvPr id="14" name="Text 11"/>
          <p:cNvSpPr/>
          <p:nvPr/>
        </p:nvSpPr>
        <p:spPr>
          <a:xfrm>
            <a:off x="1627227" y="5058728"/>
            <a:ext cx="1884164" cy="235506"/>
          </a:xfrm>
          <a:prstGeom prst="rect">
            <a:avLst/>
          </a:prstGeom>
          <a:noFill/>
          <a:ln/>
        </p:spPr>
        <p:txBody>
          <a:bodyPr wrap="none" lIns="0" tIns="0" rIns="0" bIns="0" rtlCol="0" anchor="t"/>
          <a:lstStyle/>
          <a:p>
            <a:pPr marL="0" indent="0" algn="l">
              <a:lnSpc>
                <a:spcPts val="1850"/>
              </a:lnSpc>
              <a:buNone/>
            </a:pPr>
            <a:r>
              <a:rPr lang="en-US" sz="1450" dirty="0">
                <a:solidFill>
                  <a:srgbClr val="D6D9D7"/>
                </a:solidFill>
                <a:latin typeface="DM Sans Medium" pitchFamily="34" charset="0"/>
                <a:ea typeface="DM Sans Medium" pitchFamily="34" charset="-122"/>
                <a:cs typeface="DM Sans Medium" pitchFamily="34" charset="-120"/>
              </a:rPr>
              <a:t>Data Cleaning</a:t>
            </a:r>
            <a:endParaRPr lang="en-US" sz="1450" dirty="0"/>
          </a:p>
        </p:txBody>
      </p:sp>
      <p:sp>
        <p:nvSpPr>
          <p:cNvPr id="15" name="Text 12"/>
          <p:cNvSpPr/>
          <p:nvPr/>
        </p:nvSpPr>
        <p:spPr>
          <a:xfrm>
            <a:off x="1627227" y="5384602"/>
            <a:ext cx="12431078" cy="241102"/>
          </a:xfrm>
          <a:prstGeom prst="rect">
            <a:avLst/>
          </a:prstGeom>
          <a:noFill/>
          <a:ln/>
        </p:spPr>
        <p:txBody>
          <a:bodyPr wrap="none" lIns="0" tIns="0" rIns="0" bIns="0" rtlCol="0" anchor="t"/>
          <a:lstStyle/>
          <a:p>
            <a:pPr marL="0" indent="0" algn="l">
              <a:lnSpc>
                <a:spcPts val="1850"/>
              </a:lnSpc>
              <a:buNone/>
            </a:pPr>
            <a:r>
              <a:rPr lang="en-US" sz="1150" dirty="0">
                <a:solidFill>
                  <a:srgbClr val="D6D9D7"/>
                </a:solidFill>
                <a:latin typeface="Inter" pitchFamily="34" charset="0"/>
                <a:ea typeface="Inter" pitchFamily="34" charset="-122"/>
                <a:cs typeface="Inter" pitchFamily="34" charset="-120"/>
              </a:rPr>
              <a:t>Handle missing values and outliers</a:t>
            </a:r>
            <a:endParaRPr lang="en-US" sz="1150" dirty="0"/>
          </a:p>
        </p:txBody>
      </p:sp>
      <p:sp>
        <p:nvSpPr>
          <p:cNvPr id="16" name="Shape 13"/>
          <p:cNvSpPr/>
          <p:nvPr/>
        </p:nvSpPr>
        <p:spPr>
          <a:xfrm>
            <a:off x="952500" y="6258639"/>
            <a:ext cx="527566" cy="15240"/>
          </a:xfrm>
          <a:prstGeom prst="roundRect">
            <a:avLst>
              <a:gd name="adj" fmla="val 148367"/>
            </a:avLst>
          </a:prstGeom>
          <a:solidFill>
            <a:srgbClr val="65696B"/>
          </a:solidFill>
          <a:ln/>
        </p:spPr>
      </p:sp>
      <p:sp>
        <p:nvSpPr>
          <p:cNvPr id="17" name="Shape 14"/>
          <p:cNvSpPr/>
          <p:nvPr/>
        </p:nvSpPr>
        <p:spPr>
          <a:xfrm>
            <a:off x="628650" y="6096714"/>
            <a:ext cx="339090" cy="339090"/>
          </a:xfrm>
          <a:prstGeom prst="roundRect">
            <a:avLst>
              <a:gd name="adj" fmla="val 6668"/>
            </a:avLst>
          </a:prstGeom>
          <a:solidFill>
            <a:srgbClr val="4C5052"/>
          </a:solidFill>
          <a:ln/>
        </p:spPr>
      </p:sp>
      <p:sp>
        <p:nvSpPr>
          <p:cNvPr id="18" name="Text 15"/>
          <p:cNvSpPr/>
          <p:nvPr/>
        </p:nvSpPr>
        <p:spPr>
          <a:xfrm>
            <a:off x="731044" y="6153150"/>
            <a:ext cx="134303" cy="226100"/>
          </a:xfrm>
          <a:prstGeom prst="rect">
            <a:avLst/>
          </a:prstGeom>
          <a:noFill/>
          <a:ln/>
        </p:spPr>
        <p:txBody>
          <a:bodyPr wrap="none" lIns="0" tIns="0" rIns="0" bIns="0" rtlCol="0" anchor="t"/>
          <a:lstStyle/>
          <a:p>
            <a:pPr marL="0" indent="0" algn="ctr">
              <a:lnSpc>
                <a:spcPts val="1750"/>
              </a:lnSpc>
              <a:buNone/>
            </a:pPr>
            <a:r>
              <a:rPr lang="en-US" sz="1750" dirty="0">
                <a:solidFill>
                  <a:srgbClr val="D6D9D7"/>
                </a:solidFill>
                <a:latin typeface="DM Sans Medium" pitchFamily="34" charset="0"/>
                <a:ea typeface="DM Sans Medium" pitchFamily="34" charset="-122"/>
                <a:cs typeface="DM Sans Medium" pitchFamily="34" charset="-120"/>
              </a:rPr>
              <a:t>3</a:t>
            </a:r>
            <a:endParaRPr lang="en-US" sz="1750" dirty="0"/>
          </a:p>
        </p:txBody>
      </p:sp>
      <p:sp>
        <p:nvSpPr>
          <p:cNvPr id="19" name="Text 16"/>
          <p:cNvSpPr/>
          <p:nvPr/>
        </p:nvSpPr>
        <p:spPr>
          <a:xfrm>
            <a:off x="1627227" y="6077903"/>
            <a:ext cx="1884164" cy="235506"/>
          </a:xfrm>
          <a:prstGeom prst="rect">
            <a:avLst/>
          </a:prstGeom>
          <a:noFill/>
          <a:ln/>
        </p:spPr>
        <p:txBody>
          <a:bodyPr wrap="none" lIns="0" tIns="0" rIns="0" bIns="0" rtlCol="0" anchor="t"/>
          <a:lstStyle/>
          <a:p>
            <a:pPr marL="0" indent="0" algn="l">
              <a:lnSpc>
                <a:spcPts val="1850"/>
              </a:lnSpc>
              <a:buNone/>
            </a:pPr>
            <a:r>
              <a:rPr lang="en-US" sz="1450" dirty="0">
                <a:solidFill>
                  <a:srgbClr val="D6D9D7"/>
                </a:solidFill>
                <a:latin typeface="DM Sans Medium" pitchFamily="34" charset="0"/>
                <a:ea typeface="DM Sans Medium" pitchFamily="34" charset="-122"/>
                <a:cs typeface="DM Sans Medium" pitchFamily="34" charset="-120"/>
              </a:rPr>
              <a:t>Feature Engineering</a:t>
            </a:r>
            <a:endParaRPr lang="en-US" sz="1450" dirty="0"/>
          </a:p>
        </p:txBody>
      </p:sp>
      <p:sp>
        <p:nvSpPr>
          <p:cNvPr id="20" name="Text 17"/>
          <p:cNvSpPr/>
          <p:nvPr/>
        </p:nvSpPr>
        <p:spPr>
          <a:xfrm>
            <a:off x="1627227" y="6403777"/>
            <a:ext cx="12431078" cy="241102"/>
          </a:xfrm>
          <a:prstGeom prst="rect">
            <a:avLst/>
          </a:prstGeom>
          <a:noFill/>
          <a:ln/>
        </p:spPr>
        <p:txBody>
          <a:bodyPr wrap="none" lIns="0" tIns="0" rIns="0" bIns="0" rtlCol="0" anchor="t"/>
          <a:lstStyle/>
          <a:p>
            <a:pPr marL="0" indent="0" algn="l">
              <a:lnSpc>
                <a:spcPts val="1850"/>
              </a:lnSpc>
              <a:buNone/>
            </a:pPr>
            <a:r>
              <a:rPr lang="en-US" sz="1150" dirty="0">
                <a:solidFill>
                  <a:srgbClr val="D6D9D7"/>
                </a:solidFill>
                <a:latin typeface="Inter" pitchFamily="34" charset="0"/>
                <a:ea typeface="Inter" pitchFamily="34" charset="-122"/>
                <a:cs typeface="Inter" pitchFamily="34" charset="-120"/>
              </a:rPr>
              <a:t>Calculate moving averages and other relevant features</a:t>
            </a:r>
            <a:endParaRPr lang="en-US" sz="1150" dirty="0"/>
          </a:p>
        </p:txBody>
      </p:sp>
      <p:sp>
        <p:nvSpPr>
          <p:cNvPr id="21" name="Shape 18"/>
          <p:cNvSpPr/>
          <p:nvPr/>
        </p:nvSpPr>
        <p:spPr>
          <a:xfrm>
            <a:off x="952500" y="7277814"/>
            <a:ext cx="527566" cy="15240"/>
          </a:xfrm>
          <a:prstGeom prst="roundRect">
            <a:avLst>
              <a:gd name="adj" fmla="val 148367"/>
            </a:avLst>
          </a:prstGeom>
          <a:solidFill>
            <a:srgbClr val="65696B"/>
          </a:solidFill>
          <a:ln/>
        </p:spPr>
      </p:sp>
      <p:sp>
        <p:nvSpPr>
          <p:cNvPr id="22" name="Shape 19"/>
          <p:cNvSpPr/>
          <p:nvPr/>
        </p:nvSpPr>
        <p:spPr>
          <a:xfrm>
            <a:off x="628650" y="7115889"/>
            <a:ext cx="339090" cy="339090"/>
          </a:xfrm>
          <a:prstGeom prst="roundRect">
            <a:avLst>
              <a:gd name="adj" fmla="val 6668"/>
            </a:avLst>
          </a:prstGeom>
          <a:solidFill>
            <a:srgbClr val="4C5052"/>
          </a:solidFill>
          <a:ln/>
        </p:spPr>
      </p:sp>
      <p:sp>
        <p:nvSpPr>
          <p:cNvPr id="23" name="Text 20"/>
          <p:cNvSpPr/>
          <p:nvPr/>
        </p:nvSpPr>
        <p:spPr>
          <a:xfrm>
            <a:off x="727948" y="7172325"/>
            <a:ext cx="140375" cy="226100"/>
          </a:xfrm>
          <a:prstGeom prst="rect">
            <a:avLst/>
          </a:prstGeom>
          <a:noFill/>
          <a:ln/>
        </p:spPr>
        <p:txBody>
          <a:bodyPr wrap="none" lIns="0" tIns="0" rIns="0" bIns="0" rtlCol="0" anchor="t"/>
          <a:lstStyle/>
          <a:p>
            <a:pPr marL="0" indent="0" algn="ctr">
              <a:lnSpc>
                <a:spcPts val="1750"/>
              </a:lnSpc>
              <a:buNone/>
            </a:pPr>
            <a:r>
              <a:rPr lang="en-US" sz="1750" dirty="0">
                <a:solidFill>
                  <a:srgbClr val="D6D9D7"/>
                </a:solidFill>
                <a:latin typeface="DM Sans Medium" pitchFamily="34" charset="0"/>
                <a:ea typeface="DM Sans Medium" pitchFamily="34" charset="-122"/>
                <a:cs typeface="DM Sans Medium" pitchFamily="34" charset="-120"/>
              </a:rPr>
              <a:t>4</a:t>
            </a:r>
            <a:endParaRPr lang="en-US" sz="1750" dirty="0"/>
          </a:p>
        </p:txBody>
      </p:sp>
      <p:sp>
        <p:nvSpPr>
          <p:cNvPr id="24" name="Text 21"/>
          <p:cNvSpPr/>
          <p:nvPr/>
        </p:nvSpPr>
        <p:spPr>
          <a:xfrm>
            <a:off x="1627227" y="7097078"/>
            <a:ext cx="1884164" cy="235506"/>
          </a:xfrm>
          <a:prstGeom prst="rect">
            <a:avLst/>
          </a:prstGeom>
          <a:noFill/>
          <a:ln/>
        </p:spPr>
        <p:txBody>
          <a:bodyPr wrap="none" lIns="0" tIns="0" rIns="0" bIns="0" rtlCol="0" anchor="t"/>
          <a:lstStyle/>
          <a:p>
            <a:pPr marL="0" indent="0" algn="l">
              <a:lnSpc>
                <a:spcPts val="1850"/>
              </a:lnSpc>
              <a:buNone/>
            </a:pPr>
            <a:r>
              <a:rPr lang="en-US" sz="1450" dirty="0">
                <a:solidFill>
                  <a:srgbClr val="D6D9D7"/>
                </a:solidFill>
                <a:latin typeface="DM Sans Medium" pitchFamily="34" charset="0"/>
                <a:ea typeface="DM Sans Medium" pitchFamily="34" charset="-122"/>
                <a:cs typeface="DM Sans Medium" pitchFamily="34" charset="-120"/>
              </a:rPr>
              <a:t>Target Definition</a:t>
            </a:r>
            <a:endParaRPr lang="en-US" sz="1450" dirty="0"/>
          </a:p>
        </p:txBody>
      </p:sp>
      <p:sp>
        <p:nvSpPr>
          <p:cNvPr id="25" name="Text 22"/>
          <p:cNvSpPr/>
          <p:nvPr/>
        </p:nvSpPr>
        <p:spPr>
          <a:xfrm>
            <a:off x="1627227" y="7422952"/>
            <a:ext cx="12431078" cy="241102"/>
          </a:xfrm>
          <a:prstGeom prst="rect">
            <a:avLst/>
          </a:prstGeom>
          <a:noFill/>
          <a:ln/>
        </p:spPr>
        <p:txBody>
          <a:bodyPr wrap="none" lIns="0" tIns="0" rIns="0" bIns="0" rtlCol="0" anchor="t"/>
          <a:lstStyle/>
          <a:p>
            <a:pPr marL="0" indent="0" algn="l">
              <a:lnSpc>
                <a:spcPts val="1850"/>
              </a:lnSpc>
              <a:buNone/>
            </a:pPr>
            <a:r>
              <a:rPr lang="en-US" sz="1150" dirty="0">
                <a:solidFill>
                  <a:srgbClr val="D6D9D7"/>
                </a:solidFill>
                <a:latin typeface="Inter" pitchFamily="34" charset="0"/>
                <a:ea typeface="Inter" pitchFamily="34" charset="-122"/>
                <a:cs typeface="Inter" pitchFamily="34" charset="-120"/>
              </a:rPr>
              <a:t>Create buy/sell signals for both trading strategies</a:t>
            </a:r>
            <a:endParaRPr lang="en-US" sz="11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029"/>
          </a:xfrm>
          <a:prstGeom prst="rect">
            <a:avLst/>
          </a:prstGeom>
        </p:spPr>
      </p:pic>
      <p:sp>
        <p:nvSpPr>
          <p:cNvPr id="3" name="Text 0"/>
          <p:cNvSpPr/>
          <p:nvPr/>
        </p:nvSpPr>
        <p:spPr>
          <a:xfrm>
            <a:off x="643771" y="505778"/>
            <a:ext cx="7856458" cy="1149667"/>
          </a:xfrm>
          <a:prstGeom prst="rect">
            <a:avLst/>
          </a:prstGeom>
          <a:noFill/>
          <a:ln/>
        </p:spPr>
        <p:txBody>
          <a:bodyPr wrap="square" lIns="0" tIns="0" rIns="0" bIns="0" rtlCol="0" anchor="t"/>
          <a:lstStyle/>
          <a:p>
            <a:pPr marL="0" indent="0">
              <a:lnSpc>
                <a:spcPts val="4500"/>
              </a:lnSpc>
              <a:buNone/>
            </a:pPr>
            <a:r>
              <a:rPr lang="en-US" sz="3600" dirty="0">
                <a:solidFill>
                  <a:srgbClr val="F7F7F8"/>
                </a:solidFill>
                <a:latin typeface="DM Sans Medium" pitchFamily="34" charset="0"/>
                <a:ea typeface="DM Sans Medium" pitchFamily="34" charset="-122"/>
                <a:cs typeface="DM Sans Medium" pitchFamily="34" charset="-120"/>
              </a:rPr>
              <a:t>Model Training and Evaluation Process</a:t>
            </a:r>
            <a:endParaRPr lang="en-US" sz="3600" dirty="0"/>
          </a:p>
        </p:txBody>
      </p:sp>
      <p:sp>
        <p:nvSpPr>
          <p:cNvPr id="4" name="Text 1"/>
          <p:cNvSpPr/>
          <p:nvPr/>
        </p:nvSpPr>
        <p:spPr>
          <a:xfrm>
            <a:off x="643771" y="1931313"/>
            <a:ext cx="7856458" cy="294323"/>
          </a:xfrm>
          <a:prstGeom prst="rect">
            <a:avLst/>
          </a:prstGeom>
          <a:noFill/>
          <a:ln/>
        </p:spPr>
        <p:txBody>
          <a:bodyPr wrap="none" lIns="0" tIns="0" rIns="0" bIns="0" rtlCol="0" anchor="t"/>
          <a:lstStyle/>
          <a:p>
            <a:pPr marL="0" indent="0">
              <a:lnSpc>
                <a:spcPts val="2300"/>
              </a:lnSpc>
              <a:buNone/>
            </a:pPr>
            <a:r>
              <a:rPr lang="en-US" sz="1400" dirty="0">
                <a:solidFill>
                  <a:srgbClr val="D6D9D7"/>
                </a:solidFill>
                <a:latin typeface="Inter" pitchFamily="34" charset="0"/>
                <a:ea typeface="Inter" pitchFamily="34" charset="-122"/>
                <a:cs typeface="Inter" pitchFamily="34" charset="-120"/>
              </a:rPr>
              <a:t>For each classifier and trading strategy, we follow these steps:</a:t>
            </a:r>
            <a:endParaRPr lang="en-US" sz="1400" dirty="0"/>
          </a:p>
        </p:txBody>
      </p:sp>
      <p:sp>
        <p:nvSpPr>
          <p:cNvPr id="5" name="Shape 2"/>
          <p:cNvSpPr/>
          <p:nvPr/>
        </p:nvSpPr>
        <p:spPr>
          <a:xfrm>
            <a:off x="908209" y="2432566"/>
            <a:ext cx="22860" cy="4791432"/>
          </a:xfrm>
          <a:prstGeom prst="roundRect">
            <a:avLst>
              <a:gd name="adj" fmla="val 120704"/>
            </a:avLst>
          </a:prstGeom>
          <a:solidFill>
            <a:srgbClr val="65696B"/>
          </a:solidFill>
          <a:ln/>
        </p:spPr>
      </p:sp>
      <p:sp>
        <p:nvSpPr>
          <p:cNvPr id="6" name="Shape 3"/>
          <p:cNvSpPr/>
          <p:nvPr/>
        </p:nvSpPr>
        <p:spPr>
          <a:xfrm>
            <a:off x="1103709" y="2834997"/>
            <a:ext cx="643771" cy="22860"/>
          </a:xfrm>
          <a:prstGeom prst="roundRect">
            <a:avLst>
              <a:gd name="adj" fmla="val 120704"/>
            </a:avLst>
          </a:prstGeom>
          <a:solidFill>
            <a:srgbClr val="65696B"/>
          </a:solidFill>
          <a:ln/>
        </p:spPr>
      </p:sp>
      <p:sp>
        <p:nvSpPr>
          <p:cNvPr id="7" name="Shape 4"/>
          <p:cNvSpPr/>
          <p:nvPr/>
        </p:nvSpPr>
        <p:spPr>
          <a:xfrm>
            <a:off x="712708" y="2639497"/>
            <a:ext cx="413861" cy="413861"/>
          </a:xfrm>
          <a:prstGeom prst="roundRect">
            <a:avLst>
              <a:gd name="adj" fmla="val 6667"/>
            </a:avLst>
          </a:prstGeom>
          <a:solidFill>
            <a:srgbClr val="4C5052"/>
          </a:solidFill>
          <a:ln/>
        </p:spPr>
      </p:sp>
      <p:sp>
        <p:nvSpPr>
          <p:cNvPr id="8" name="Text 5"/>
          <p:cNvSpPr/>
          <p:nvPr/>
        </p:nvSpPr>
        <p:spPr>
          <a:xfrm>
            <a:off x="874395" y="2708434"/>
            <a:ext cx="90488" cy="275987"/>
          </a:xfrm>
          <a:prstGeom prst="rect">
            <a:avLst/>
          </a:prstGeom>
          <a:noFill/>
          <a:ln/>
        </p:spPr>
        <p:txBody>
          <a:bodyPr wrap="none" lIns="0" tIns="0" rIns="0" bIns="0" rtlCol="0" anchor="t"/>
          <a:lstStyle/>
          <a:p>
            <a:pPr marL="0" indent="0" algn="ctr">
              <a:lnSpc>
                <a:spcPts val="2150"/>
              </a:lnSpc>
              <a:buNone/>
            </a:pPr>
            <a:r>
              <a:rPr lang="en-US" sz="2150" dirty="0">
                <a:solidFill>
                  <a:srgbClr val="D6D9D7"/>
                </a:solidFill>
                <a:latin typeface="DM Sans Medium" pitchFamily="34" charset="0"/>
                <a:ea typeface="DM Sans Medium" pitchFamily="34" charset="-122"/>
                <a:cs typeface="DM Sans Medium" pitchFamily="34" charset="-120"/>
              </a:rPr>
              <a:t>1</a:t>
            </a:r>
            <a:endParaRPr lang="en-US" sz="2150" dirty="0"/>
          </a:p>
        </p:txBody>
      </p:sp>
      <p:sp>
        <p:nvSpPr>
          <p:cNvPr id="9" name="Text 6"/>
          <p:cNvSpPr/>
          <p:nvPr/>
        </p:nvSpPr>
        <p:spPr>
          <a:xfrm>
            <a:off x="1931313" y="2616518"/>
            <a:ext cx="2299335" cy="287298"/>
          </a:xfrm>
          <a:prstGeom prst="rect">
            <a:avLst/>
          </a:prstGeom>
          <a:noFill/>
          <a:ln/>
        </p:spPr>
        <p:txBody>
          <a:bodyPr wrap="none" lIns="0" tIns="0" rIns="0" bIns="0" rtlCol="0" anchor="t"/>
          <a:lstStyle/>
          <a:p>
            <a:pPr marL="0" indent="0" algn="l">
              <a:lnSpc>
                <a:spcPts val="2250"/>
              </a:lnSpc>
              <a:buNone/>
            </a:pPr>
            <a:r>
              <a:rPr lang="en-US" sz="1800" dirty="0">
                <a:solidFill>
                  <a:srgbClr val="D6D9D7"/>
                </a:solidFill>
                <a:latin typeface="DM Sans Medium" pitchFamily="34" charset="0"/>
                <a:ea typeface="DM Sans Medium" pitchFamily="34" charset="-122"/>
                <a:cs typeface="DM Sans Medium" pitchFamily="34" charset="-120"/>
              </a:rPr>
              <a:t>Data Split</a:t>
            </a:r>
            <a:endParaRPr lang="en-US" sz="1800" dirty="0"/>
          </a:p>
        </p:txBody>
      </p:sp>
      <p:sp>
        <p:nvSpPr>
          <p:cNvPr id="10" name="Text 7"/>
          <p:cNvSpPr/>
          <p:nvPr/>
        </p:nvSpPr>
        <p:spPr>
          <a:xfrm>
            <a:off x="1931313" y="3014186"/>
            <a:ext cx="6568916" cy="294323"/>
          </a:xfrm>
          <a:prstGeom prst="rect">
            <a:avLst/>
          </a:prstGeom>
          <a:noFill/>
          <a:ln/>
        </p:spPr>
        <p:txBody>
          <a:bodyPr wrap="none" lIns="0" tIns="0" rIns="0" bIns="0" rtlCol="0" anchor="t"/>
          <a:lstStyle/>
          <a:p>
            <a:pPr marL="0" indent="0" algn="l">
              <a:lnSpc>
                <a:spcPts val="2300"/>
              </a:lnSpc>
              <a:buNone/>
            </a:pPr>
            <a:r>
              <a:rPr lang="en-US" sz="1400" dirty="0">
                <a:solidFill>
                  <a:srgbClr val="D6D9D7"/>
                </a:solidFill>
                <a:latin typeface="Inter" pitchFamily="34" charset="0"/>
                <a:ea typeface="Inter" pitchFamily="34" charset="-122"/>
                <a:cs typeface="Inter" pitchFamily="34" charset="-120"/>
              </a:rPr>
              <a:t>Divide the dataset into 80% training and 20% testing sets</a:t>
            </a:r>
            <a:endParaRPr lang="en-US" sz="1400" dirty="0"/>
          </a:p>
        </p:txBody>
      </p:sp>
      <p:sp>
        <p:nvSpPr>
          <p:cNvPr id="11" name="Shape 8"/>
          <p:cNvSpPr/>
          <p:nvPr/>
        </p:nvSpPr>
        <p:spPr>
          <a:xfrm>
            <a:off x="1103709" y="4078843"/>
            <a:ext cx="643771" cy="22860"/>
          </a:xfrm>
          <a:prstGeom prst="roundRect">
            <a:avLst>
              <a:gd name="adj" fmla="val 120704"/>
            </a:avLst>
          </a:prstGeom>
          <a:solidFill>
            <a:srgbClr val="65696B"/>
          </a:solidFill>
          <a:ln/>
        </p:spPr>
      </p:sp>
      <p:sp>
        <p:nvSpPr>
          <p:cNvPr id="12" name="Shape 9"/>
          <p:cNvSpPr/>
          <p:nvPr/>
        </p:nvSpPr>
        <p:spPr>
          <a:xfrm>
            <a:off x="712708" y="3883343"/>
            <a:ext cx="413861" cy="413861"/>
          </a:xfrm>
          <a:prstGeom prst="roundRect">
            <a:avLst>
              <a:gd name="adj" fmla="val 6667"/>
            </a:avLst>
          </a:prstGeom>
          <a:solidFill>
            <a:srgbClr val="4C5052"/>
          </a:solidFill>
          <a:ln/>
        </p:spPr>
      </p:sp>
      <p:sp>
        <p:nvSpPr>
          <p:cNvPr id="13" name="Text 10"/>
          <p:cNvSpPr/>
          <p:nvPr/>
        </p:nvSpPr>
        <p:spPr>
          <a:xfrm>
            <a:off x="839986" y="3952280"/>
            <a:ext cx="159187" cy="275987"/>
          </a:xfrm>
          <a:prstGeom prst="rect">
            <a:avLst/>
          </a:prstGeom>
          <a:noFill/>
          <a:ln/>
        </p:spPr>
        <p:txBody>
          <a:bodyPr wrap="none" lIns="0" tIns="0" rIns="0" bIns="0" rtlCol="0" anchor="t"/>
          <a:lstStyle/>
          <a:p>
            <a:pPr marL="0" indent="0" algn="ctr">
              <a:lnSpc>
                <a:spcPts val="2150"/>
              </a:lnSpc>
              <a:buNone/>
            </a:pPr>
            <a:r>
              <a:rPr lang="en-US" sz="2150" dirty="0">
                <a:solidFill>
                  <a:srgbClr val="D6D9D7"/>
                </a:solidFill>
                <a:latin typeface="DM Sans Medium" pitchFamily="34" charset="0"/>
                <a:ea typeface="DM Sans Medium" pitchFamily="34" charset="-122"/>
                <a:cs typeface="DM Sans Medium" pitchFamily="34" charset="-120"/>
              </a:rPr>
              <a:t>2</a:t>
            </a:r>
            <a:endParaRPr lang="en-US" sz="2150" dirty="0"/>
          </a:p>
        </p:txBody>
      </p:sp>
      <p:sp>
        <p:nvSpPr>
          <p:cNvPr id="14" name="Text 11"/>
          <p:cNvSpPr/>
          <p:nvPr/>
        </p:nvSpPr>
        <p:spPr>
          <a:xfrm>
            <a:off x="1931313" y="3860363"/>
            <a:ext cx="2299335" cy="287298"/>
          </a:xfrm>
          <a:prstGeom prst="rect">
            <a:avLst/>
          </a:prstGeom>
          <a:noFill/>
          <a:ln/>
        </p:spPr>
        <p:txBody>
          <a:bodyPr wrap="none" lIns="0" tIns="0" rIns="0" bIns="0" rtlCol="0" anchor="t"/>
          <a:lstStyle/>
          <a:p>
            <a:pPr marL="0" indent="0" algn="l">
              <a:lnSpc>
                <a:spcPts val="2250"/>
              </a:lnSpc>
              <a:buNone/>
            </a:pPr>
            <a:r>
              <a:rPr lang="en-US" sz="1800" dirty="0">
                <a:solidFill>
                  <a:srgbClr val="D6D9D7"/>
                </a:solidFill>
                <a:latin typeface="DM Sans Medium" pitchFamily="34" charset="0"/>
                <a:ea typeface="DM Sans Medium" pitchFamily="34" charset="-122"/>
                <a:cs typeface="DM Sans Medium" pitchFamily="34" charset="-120"/>
              </a:rPr>
              <a:t>Model Fitting</a:t>
            </a:r>
            <a:endParaRPr lang="en-US" sz="1800" dirty="0"/>
          </a:p>
        </p:txBody>
      </p:sp>
      <p:sp>
        <p:nvSpPr>
          <p:cNvPr id="15" name="Text 12"/>
          <p:cNvSpPr/>
          <p:nvPr/>
        </p:nvSpPr>
        <p:spPr>
          <a:xfrm>
            <a:off x="1931313" y="4258032"/>
            <a:ext cx="6568916" cy="294323"/>
          </a:xfrm>
          <a:prstGeom prst="rect">
            <a:avLst/>
          </a:prstGeom>
          <a:noFill/>
          <a:ln/>
        </p:spPr>
        <p:txBody>
          <a:bodyPr wrap="none" lIns="0" tIns="0" rIns="0" bIns="0" rtlCol="0" anchor="t"/>
          <a:lstStyle/>
          <a:p>
            <a:pPr marL="0" indent="0" algn="l">
              <a:lnSpc>
                <a:spcPts val="2300"/>
              </a:lnSpc>
              <a:buNone/>
            </a:pPr>
            <a:r>
              <a:rPr lang="en-US" sz="1400" dirty="0">
                <a:solidFill>
                  <a:srgbClr val="D6D9D7"/>
                </a:solidFill>
                <a:latin typeface="Inter" pitchFamily="34" charset="0"/>
                <a:ea typeface="Inter" pitchFamily="34" charset="-122"/>
                <a:cs typeface="Inter" pitchFamily="34" charset="-120"/>
              </a:rPr>
              <a:t>Train the classifier on the training data using default parameters</a:t>
            </a:r>
            <a:endParaRPr lang="en-US" sz="1400" dirty="0"/>
          </a:p>
        </p:txBody>
      </p:sp>
      <p:sp>
        <p:nvSpPr>
          <p:cNvPr id="16" name="Shape 13"/>
          <p:cNvSpPr/>
          <p:nvPr/>
        </p:nvSpPr>
        <p:spPr>
          <a:xfrm>
            <a:off x="1103709" y="5322689"/>
            <a:ext cx="643771" cy="22860"/>
          </a:xfrm>
          <a:prstGeom prst="roundRect">
            <a:avLst>
              <a:gd name="adj" fmla="val 120704"/>
            </a:avLst>
          </a:prstGeom>
          <a:solidFill>
            <a:srgbClr val="65696B"/>
          </a:solidFill>
          <a:ln/>
        </p:spPr>
      </p:sp>
      <p:sp>
        <p:nvSpPr>
          <p:cNvPr id="17" name="Shape 14"/>
          <p:cNvSpPr/>
          <p:nvPr/>
        </p:nvSpPr>
        <p:spPr>
          <a:xfrm>
            <a:off x="712708" y="5127188"/>
            <a:ext cx="413861" cy="413861"/>
          </a:xfrm>
          <a:prstGeom prst="roundRect">
            <a:avLst>
              <a:gd name="adj" fmla="val 6667"/>
            </a:avLst>
          </a:prstGeom>
          <a:solidFill>
            <a:srgbClr val="4C5052"/>
          </a:solidFill>
          <a:ln/>
        </p:spPr>
      </p:sp>
      <p:sp>
        <p:nvSpPr>
          <p:cNvPr id="18" name="Text 15"/>
          <p:cNvSpPr/>
          <p:nvPr/>
        </p:nvSpPr>
        <p:spPr>
          <a:xfrm>
            <a:off x="837605" y="5196126"/>
            <a:ext cx="163949" cy="275987"/>
          </a:xfrm>
          <a:prstGeom prst="rect">
            <a:avLst/>
          </a:prstGeom>
          <a:noFill/>
          <a:ln/>
        </p:spPr>
        <p:txBody>
          <a:bodyPr wrap="none" lIns="0" tIns="0" rIns="0" bIns="0" rtlCol="0" anchor="t"/>
          <a:lstStyle/>
          <a:p>
            <a:pPr marL="0" indent="0" algn="ctr">
              <a:lnSpc>
                <a:spcPts val="2150"/>
              </a:lnSpc>
              <a:buNone/>
            </a:pPr>
            <a:r>
              <a:rPr lang="en-US" sz="2150" dirty="0">
                <a:solidFill>
                  <a:srgbClr val="D6D9D7"/>
                </a:solidFill>
                <a:latin typeface="DM Sans Medium" pitchFamily="34" charset="0"/>
                <a:ea typeface="DM Sans Medium" pitchFamily="34" charset="-122"/>
                <a:cs typeface="DM Sans Medium" pitchFamily="34" charset="-120"/>
              </a:rPr>
              <a:t>3</a:t>
            </a:r>
            <a:endParaRPr lang="en-US" sz="2150" dirty="0"/>
          </a:p>
        </p:txBody>
      </p:sp>
      <p:sp>
        <p:nvSpPr>
          <p:cNvPr id="19" name="Text 16"/>
          <p:cNvSpPr/>
          <p:nvPr/>
        </p:nvSpPr>
        <p:spPr>
          <a:xfrm>
            <a:off x="1931313" y="5104209"/>
            <a:ext cx="2299335" cy="287298"/>
          </a:xfrm>
          <a:prstGeom prst="rect">
            <a:avLst/>
          </a:prstGeom>
          <a:noFill/>
          <a:ln/>
        </p:spPr>
        <p:txBody>
          <a:bodyPr wrap="none" lIns="0" tIns="0" rIns="0" bIns="0" rtlCol="0" anchor="t"/>
          <a:lstStyle/>
          <a:p>
            <a:pPr marL="0" indent="0" algn="l">
              <a:lnSpc>
                <a:spcPts val="2250"/>
              </a:lnSpc>
              <a:buNone/>
            </a:pPr>
            <a:r>
              <a:rPr lang="en-US" sz="1800" dirty="0">
                <a:solidFill>
                  <a:srgbClr val="D6D9D7"/>
                </a:solidFill>
                <a:latin typeface="DM Sans Medium" pitchFamily="34" charset="0"/>
                <a:ea typeface="DM Sans Medium" pitchFamily="34" charset="-122"/>
                <a:cs typeface="DM Sans Medium" pitchFamily="34" charset="-120"/>
              </a:rPr>
              <a:t>Prediction</a:t>
            </a:r>
            <a:endParaRPr lang="en-US" sz="1800" dirty="0"/>
          </a:p>
        </p:txBody>
      </p:sp>
      <p:sp>
        <p:nvSpPr>
          <p:cNvPr id="20" name="Text 17"/>
          <p:cNvSpPr/>
          <p:nvPr/>
        </p:nvSpPr>
        <p:spPr>
          <a:xfrm>
            <a:off x="1931313" y="5501878"/>
            <a:ext cx="6568916" cy="294323"/>
          </a:xfrm>
          <a:prstGeom prst="rect">
            <a:avLst/>
          </a:prstGeom>
          <a:noFill/>
          <a:ln/>
        </p:spPr>
        <p:txBody>
          <a:bodyPr wrap="none" lIns="0" tIns="0" rIns="0" bIns="0" rtlCol="0" anchor="t"/>
          <a:lstStyle/>
          <a:p>
            <a:pPr marL="0" indent="0" algn="l">
              <a:lnSpc>
                <a:spcPts val="2300"/>
              </a:lnSpc>
              <a:buNone/>
            </a:pPr>
            <a:r>
              <a:rPr lang="en-US" sz="1400" dirty="0">
                <a:solidFill>
                  <a:srgbClr val="D6D9D7"/>
                </a:solidFill>
                <a:latin typeface="Inter" pitchFamily="34" charset="0"/>
                <a:ea typeface="Inter" pitchFamily="34" charset="-122"/>
                <a:cs typeface="Inter" pitchFamily="34" charset="-120"/>
              </a:rPr>
              <a:t>Generate predictions on the test set</a:t>
            </a:r>
            <a:endParaRPr lang="en-US" sz="1400" dirty="0"/>
          </a:p>
        </p:txBody>
      </p:sp>
      <p:sp>
        <p:nvSpPr>
          <p:cNvPr id="21" name="Shape 18"/>
          <p:cNvSpPr/>
          <p:nvPr/>
        </p:nvSpPr>
        <p:spPr>
          <a:xfrm>
            <a:off x="1103709" y="6566535"/>
            <a:ext cx="643771" cy="22860"/>
          </a:xfrm>
          <a:prstGeom prst="roundRect">
            <a:avLst>
              <a:gd name="adj" fmla="val 120704"/>
            </a:avLst>
          </a:prstGeom>
          <a:solidFill>
            <a:srgbClr val="65696B"/>
          </a:solidFill>
          <a:ln/>
        </p:spPr>
      </p:sp>
      <p:sp>
        <p:nvSpPr>
          <p:cNvPr id="22" name="Shape 19"/>
          <p:cNvSpPr/>
          <p:nvPr/>
        </p:nvSpPr>
        <p:spPr>
          <a:xfrm>
            <a:off x="712708" y="6371034"/>
            <a:ext cx="413861" cy="413861"/>
          </a:xfrm>
          <a:prstGeom prst="roundRect">
            <a:avLst>
              <a:gd name="adj" fmla="val 6667"/>
            </a:avLst>
          </a:prstGeom>
          <a:solidFill>
            <a:srgbClr val="4C5052"/>
          </a:solidFill>
          <a:ln/>
        </p:spPr>
      </p:sp>
      <p:sp>
        <p:nvSpPr>
          <p:cNvPr id="23" name="Text 20"/>
          <p:cNvSpPr/>
          <p:nvPr/>
        </p:nvSpPr>
        <p:spPr>
          <a:xfrm>
            <a:off x="833914" y="6439972"/>
            <a:ext cx="171331" cy="275987"/>
          </a:xfrm>
          <a:prstGeom prst="rect">
            <a:avLst/>
          </a:prstGeom>
          <a:noFill/>
          <a:ln/>
        </p:spPr>
        <p:txBody>
          <a:bodyPr wrap="none" lIns="0" tIns="0" rIns="0" bIns="0" rtlCol="0" anchor="t"/>
          <a:lstStyle/>
          <a:p>
            <a:pPr marL="0" indent="0" algn="ctr">
              <a:lnSpc>
                <a:spcPts val="2150"/>
              </a:lnSpc>
              <a:buNone/>
            </a:pPr>
            <a:r>
              <a:rPr lang="en-US" sz="2150" dirty="0">
                <a:solidFill>
                  <a:srgbClr val="D6D9D7"/>
                </a:solidFill>
                <a:latin typeface="DM Sans Medium" pitchFamily="34" charset="0"/>
                <a:ea typeface="DM Sans Medium" pitchFamily="34" charset="-122"/>
                <a:cs typeface="DM Sans Medium" pitchFamily="34" charset="-120"/>
              </a:rPr>
              <a:t>4</a:t>
            </a:r>
            <a:endParaRPr lang="en-US" sz="2150" dirty="0"/>
          </a:p>
        </p:txBody>
      </p:sp>
      <p:sp>
        <p:nvSpPr>
          <p:cNvPr id="24" name="Text 21"/>
          <p:cNvSpPr/>
          <p:nvPr/>
        </p:nvSpPr>
        <p:spPr>
          <a:xfrm>
            <a:off x="1931313" y="6348055"/>
            <a:ext cx="2299335" cy="287298"/>
          </a:xfrm>
          <a:prstGeom prst="rect">
            <a:avLst/>
          </a:prstGeom>
          <a:noFill/>
          <a:ln/>
        </p:spPr>
        <p:txBody>
          <a:bodyPr wrap="none" lIns="0" tIns="0" rIns="0" bIns="0" rtlCol="0" anchor="t"/>
          <a:lstStyle/>
          <a:p>
            <a:pPr marL="0" indent="0" algn="l">
              <a:lnSpc>
                <a:spcPts val="2250"/>
              </a:lnSpc>
              <a:buNone/>
            </a:pPr>
            <a:r>
              <a:rPr lang="en-US" sz="1800" dirty="0">
                <a:solidFill>
                  <a:srgbClr val="D6D9D7"/>
                </a:solidFill>
                <a:latin typeface="DM Sans Medium" pitchFamily="34" charset="0"/>
                <a:ea typeface="DM Sans Medium" pitchFamily="34" charset="-122"/>
                <a:cs typeface="DM Sans Medium" pitchFamily="34" charset="-120"/>
              </a:rPr>
              <a:t>Evaluation</a:t>
            </a:r>
            <a:endParaRPr lang="en-US" sz="1800" dirty="0"/>
          </a:p>
        </p:txBody>
      </p:sp>
      <p:sp>
        <p:nvSpPr>
          <p:cNvPr id="25" name="Text 22"/>
          <p:cNvSpPr/>
          <p:nvPr/>
        </p:nvSpPr>
        <p:spPr>
          <a:xfrm>
            <a:off x="1931313" y="6745724"/>
            <a:ext cx="6568916" cy="294323"/>
          </a:xfrm>
          <a:prstGeom prst="rect">
            <a:avLst/>
          </a:prstGeom>
          <a:noFill/>
          <a:ln/>
        </p:spPr>
        <p:txBody>
          <a:bodyPr wrap="none" lIns="0" tIns="0" rIns="0" bIns="0" rtlCol="0" anchor="t"/>
          <a:lstStyle/>
          <a:p>
            <a:pPr marL="0" indent="0" algn="l">
              <a:lnSpc>
                <a:spcPts val="2300"/>
              </a:lnSpc>
              <a:buNone/>
            </a:pPr>
            <a:r>
              <a:rPr lang="en-US" sz="1400" dirty="0">
                <a:solidFill>
                  <a:srgbClr val="D6D9D7"/>
                </a:solidFill>
                <a:latin typeface="Inter" pitchFamily="34" charset="0"/>
                <a:ea typeface="Inter" pitchFamily="34" charset="-122"/>
                <a:cs typeface="Inter" pitchFamily="34" charset="-120"/>
              </a:rPr>
              <a:t>Assess model performance using appropriate metrics</a:t>
            </a:r>
            <a:endParaRPr lang="en-US" sz="1400" dirty="0"/>
          </a:p>
        </p:txBody>
      </p:sp>
      <p:sp>
        <p:nvSpPr>
          <p:cNvPr id="26" name="Text 23"/>
          <p:cNvSpPr/>
          <p:nvPr/>
        </p:nvSpPr>
        <p:spPr>
          <a:xfrm>
            <a:off x="643771" y="7430929"/>
            <a:ext cx="7856458" cy="294323"/>
          </a:xfrm>
          <a:prstGeom prst="rect">
            <a:avLst/>
          </a:prstGeom>
          <a:noFill/>
          <a:ln/>
        </p:spPr>
        <p:txBody>
          <a:bodyPr wrap="none" lIns="0" tIns="0" rIns="0" bIns="0" rtlCol="0" anchor="t"/>
          <a:lstStyle/>
          <a:p>
            <a:pPr marL="0" indent="0">
              <a:lnSpc>
                <a:spcPts val="2300"/>
              </a:lnSpc>
              <a:buNone/>
            </a:pPr>
            <a:r>
              <a:rPr lang="en-US" sz="1400" dirty="0">
                <a:solidFill>
                  <a:srgbClr val="D6D9D7"/>
                </a:solidFill>
                <a:latin typeface="Inter" pitchFamily="34" charset="0"/>
                <a:ea typeface="Inter" pitchFamily="34" charset="-122"/>
                <a:cs typeface="Inter" pitchFamily="34" charset="-120"/>
              </a:rPr>
              <a:t>We use scikit-learn for KNN, Random Forest and Gradient Boosting.</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305163"/>
            <a:ext cx="9892467" cy="763059"/>
          </a:xfrm>
          <a:prstGeom prst="rect">
            <a:avLst/>
          </a:prstGeom>
          <a:noFill/>
          <a:ln/>
        </p:spPr>
        <p:txBody>
          <a:bodyPr wrap="none" lIns="0" tIns="0" rIns="0" bIns="0" rtlCol="0" anchor="t"/>
          <a:lstStyle/>
          <a:p>
            <a:pPr marL="0" indent="0">
              <a:lnSpc>
                <a:spcPts val="6050"/>
              </a:lnSpc>
              <a:buNone/>
            </a:pPr>
            <a:r>
              <a:rPr lang="en-US" sz="4850" dirty="0">
                <a:solidFill>
                  <a:srgbClr val="F7F7F8"/>
                </a:solidFill>
                <a:latin typeface="DM Sans Medium" pitchFamily="34" charset="0"/>
                <a:ea typeface="DM Sans Medium" pitchFamily="34" charset="-122"/>
                <a:cs typeface="DM Sans Medium" pitchFamily="34" charset="-120"/>
              </a:rPr>
              <a:t>Implementation in Python</a:t>
            </a:r>
            <a:endParaRPr lang="en-US" sz="4850" dirty="0"/>
          </a:p>
        </p:txBody>
      </p:sp>
      <p:sp>
        <p:nvSpPr>
          <p:cNvPr id="3" name="Text 1"/>
          <p:cNvSpPr/>
          <p:nvPr/>
        </p:nvSpPr>
        <p:spPr>
          <a:xfrm>
            <a:off x="864037" y="2570440"/>
            <a:ext cx="12902327" cy="790099"/>
          </a:xfrm>
          <a:prstGeom prst="rect">
            <a:avLst/>
          </a:prstGeom>
          <a:noFill/>
          <a:ln/>
        </p:spPr>
        <p:txBody>
          <a:bodyPr wrap="square" lIns="0" tIns="0" rIns="0" bIns="0" rtlCol="0" anchor="t"/>
          <a:lstStyle/>
          <a:p>
            <a:pPr marL="0" indent="0">
              <a:lnSpc>
                <a:spcPts val="3100"/>
              </a:lnSpc>
              <a:buNone/>
            </a:pPr>
            <a:r>
              <a:rPr lang="en-US" sz="1900" dirty="0">
                <a:solidFill>
                  <a:srgbClr val="D6D9D7"/>
                </a:solidFill>
                <a:latin typeface="Inter" pitchFamily="34" charset="0"/>
                <a:ea typeface="Inter" pitchFamily="34" charset="-122"/>
                <a:cs typeface="Inter" pitchFamily="34" charset="-120"/>
              </a:rPr>
              <a:t>We implement our analysis in a Jupyter Notebook, organizing our code into clear sections for data preprocessing, feature engineering, model training, and evaluation. Here's a sample structure:</a:t>
            </a:r>
            <a:endParaRPr lang="en-US" sz="1900" dirty="0"/>
          </a:p>
        </p:txBody>
      </p:sp>
      <p:sp>
        <p:nvSpPr>
          <p:cNvPr id="4" name="Text 2"/>
          <p:cNvSpPr/>
          <p:nvPr/>
        </p:nvSpPr>
        <p:spPr>
          <a:xfrm>
            <a:off x="864037" y="388500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7F7F8"/>
                </a:solidFill>
                <a:latin typeface="DM Sans Medium" pitchFamily="34" charset="0"/>
                <a:ea typeface="DM Sans Medium" pitchFamily="34" charset="-122"/>
                <a:cs typeface="DM Sans Medium" pitchFamily="34" charset="-120"/>
              </a:rPr>
              <a:t>Data Preparation</a:t>
            </a:r>
            <a:endParaRPr lang="en-US" sz="2400" dirty="0"/>
          </a:p>
        </p:txBody>
      </p:sp>
      <p:sp>
        <p:nvSpPr>
          <p:cNvPr id="5" name="Text 3"/>
          <p:cNvSpPr/>
          <p:nvPr/>
        </p:nvSpPr>
        <p:spPr>
          <a:xfrm>
            <a:off x="864037" y="451758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Import libraries</a:t>
            </a:r>
            <a:endParaRPr lang="en-US" sz="1900" dirty="0"/>
          </a:p>
        </p:txBody>
      </p:sp>
      <p:sp>
        <p:nvSpPr>
          <p:cNvPr id="6" name="Text 4"/>
          <p:cNvSpPr/>
          <p:nvPr/>
        </p:nvSpPr>
        <p:spPr>
          <a:xfrm>
            <a:off x="864037" y="499895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Download data</a:t>
            </a:r>
            <a:endParaRPr lang="en-US" sz="1900" dirty="0"/>
          </a:p>
        </p:txBody>
      </p:sp>
      <p:sp>
        <p:nvSpPr>
          <p:cNvPr id="7" name="Text 5"/>
          <p:cNvSpPr/>
          <p:nvPr/>
        </p:nvSpPr>
        <p:spPr>
          <a:xfrm>
            <a:off x="864037" y="548032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Clean and preprocess</a:t>
            </a:r>
            <a:endParaRPr lang="en-US" sz="1900" dirty="0"/>
          </a:p>
        </p:txBody>
      </p:sp>
      <p:sp>
        <p:nvSpPr>
          <p:cNvPr id="8" name="Text 6"/>
          <p:cNvSpPr/>
          <p:nvPr/>
        </p:nvSpPr>
        <p:spPr>
          <a:xfrm>
            <a:off x="864037" y="596169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Engineer features</a:t>
            </a:r>
            <a:endParaRPr lang="en-US" sz="1900" dirty="0"/>
          </a:p>
        </p:txBody>
      </p:sp>
      <p:sp>
        <p:nvSpPr>
          <p:cNvPr id="9" name="Text 7"/>
          <p:cNvSpPr/>
          <p:nvPr/>
        </p:nvSpPr>
        <p:spPr>
          <a:xfrm>
            <a:off x="864037" y="6443067"/>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Define target variables</a:t>
            </a:r>
            <a:endParaRPr lang="en-US" sz="1900" dirty="0"/>
          </a:p>
        </p:txBody>
      </p:sp>
      <p:sp>
        <p:nvSpPr>
          <p:cNvPr id="10" name="Text 8"/>
          <p:cNvSpPr/>
          <p:nvPr/>
        </p:nvSpPr>
        <p:spPr>
          <a:xfrm>
            <a:off x="5372695" y="388500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7F7F8"/>
                </a:solidFill>
                <a:latin typeface="DM Sans Medium" pitchFamily="34" charset="0"/>
                <a:ea typeface="DM Sans Medium" pitchFamily="34" charset="-122"/>
                <a:cs typeface="DM Sans Medium" pitchFamily="34" charset="-120"/>
              </a:rPr>
              <a:t>Model Training</a:t>
            </a:r>
            <a:endParaRPr lang="en-US" sz="2400" dirty="0"/>
          </a:p>
        </p:txBody>
      </p:sp>
      <p:sp>
        <p:nvSpPr>
          <p:cNvPr id="11" name="Text 9"/>
          <p:cNvSpPr/>
          <p:nvPr/>
        </p:nvSpPr>
        <p:spPr>
          <a:xfrm>
            <a:off x="5372695" y="451758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Split data</a:t>
            </a:r>
            <a:endParaRPr lang="en-US" sz="1900" dirty="0"/>
          </a:p>
        </p:txBody>
      </p:sp>
      <p:sp>
        <p:nvSpPr>
          <p:cNvPr id="12" name="Text 10"/>
          <p:cNvSpPr/>
          <p:nvPr/>
        </p:nvSpPr>
        <p:spPr>
          <a:xfrm>
            <a:off x="5372695" y="499895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Initialize classifiers</a:t>
            </a:r>
            <a:endParaRPr lang="en-US" sz="1900" dirty="0"/>
          </a:p>
        </p:txBody>
      </p:sp>
      <p:sp>
        <p:nvSpPr>
          <p:cNvPr id="13" name="Text 11"/>
          <p:cNvSpPr/>
          <p:nvPr/>
        </p:nvSpPr>
        <p:spPr>
          <a:xfrm>
            <a:off x="5372695" y="548032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Train models</a:t>
            </a:r>
            <a:endParaRPr lang="en-US" sz="1900" dirty="0"/>
          </a:p>
        </p:txBody>
      </p:sp>
      <p:sp>
        <p:nvSpPr>
          <p:cNvPr id="14" name="Text 12"/>
          <p:cNvSpPr/>
          <p:nvPr/>
        </p:nvSpPr>
        <p:spPr>
          <a:xfrm>
            <a:off x="5372695" y="596169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Generate predictions</a:t>
            </a:r>
            <a:endParaRPr lang="en-US" sz="1900" dirty="0"/>
          </a:p>
        </p:txBody>
      </p:sp>
      <p:sp>
        <p:nvSpPr>
          <p:cNvPr id="15" name="Text 13"/>
          <p:cNvSpPr/>
          <p:nvPr/>
        </p:nvSpPr>
        <p:spPr>
          <a:xfrm>
            <a:off x="9881354" y="388500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7F7F8"/>
                </a:solidFill>
                <a:latin typeface="DM Sans Medium" pitchFamily="34" charset="0"/>
                <a:ea typeface="DM Sans Medium" pitchFamily="34" charset="-122"/>
                <a:cs typeface="DM Sans Medium" pitchFamily="34" charset="-120"/>
              </a:rPr>
              <a:t>Evaluation</a:t>
            </a:r>
            <a:endParaRPr lang="en-US" sz="2400" dirty="0"/>
          </a:p>
        </p:txBody>
      </p:sp>
      <p:sp>
        <p:nvSpPr>
          <p:cNvPr id="16" name="Text 14"/>
          <p:cNvSpPr/>
          <p:nvPr/>
        </p:nvSpPr>
        <p:spPr>
          <a:xfrm>
            <a:off x="9881354" y="451758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Calculate metrics</a:t>
            </a:r>
            <a:endParaRPr lang="en-US" sz="1900" dirty="0"/>
          </a:p>
        </p:txBody>
      </p:sp>
      <p:sp>
        <p:nvSpPr>
          <p:cNvPr id="17" name="Text 15"/>
          <p:cNvSpPr/>
          <p:nvPr/>
        </p:nvSpPr>
        <p:spPr>
          <a:xfrm>
            <a:off x="9881354" y="499895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Visualize results</a:t>
            </a:r>
            <a:endParaRPr lang="en-US" sz="1900" dirty="0"/>
          </a:p>
        </p:txBody>
      </p:sp>
      <p:sp>
        <p:nvSpPr>
          <p:cNvPr id="18" name="Text 16"/>
          <p:cNvSpPr/>
          <p:nvPr/>
        </p:nvSpPr>
        <p:spPr>
          <a:xfrm>
            <a:off x="9881354" y="548032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Compare strategies</a:t>
            </a:r>
            <a:endParaRPr lang="en-US" sz="1900" dirty="0"/>
          </a:p>
        </p:txBody>
      </p:sp>
      <p:sp>
        <p:nvSpPr>
          <p:cNvPr id="19" name="Text 17"/>
          <p:cNvSpPr/>
          <p:nvPr/>
        </p:nvSpPr>
        <p:spPr>
          <a:xfrm>
            <a:off x="9881354" y="5961698"/>
            <a:ext cx="3898821"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D6D9D7"/>
                </a:solidFill>
                <a:latin typeface="Inter" pitchFamily="34" charset="0"/>
                <a:ea typeface="Inter" pitchFamily="34" charset="-122"/>
                <a:cs typeface="Inter" pitchFamily="34" charset="-120"/>
              </a:rPr>
              <a:t>Interpret findings</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681752"/>
            <a:ext cx="8981837" cy="771525"/>
          </a:xfrm>
          <a:prstGeom prst="rect">
            <a:avLst/>
          </a:prstGeom>
          <a:noFill/>
          <a:ln/>
        </p:spPr>
        <p:txBody>
          <a:bodyPr wrap="none" lIns="0" tIns="0" rIns="0" bIns="0" rtlCol="0" anchor="t"/>
          <a:lstStyle/>
          <a:p>
            <a:pPr marL="0" indent="0">
              <a:lnSpc>
                <a:spcPts val="6050"/>
              </a:lnSpc>
              <a:buNone/>
            </a:pPr>
            <a:r>
              <a:rPr lang="en-US" sz="4850" dirty="0">
                <a:solidFill>
                  <a:srgbClr val="F7F7F8"/>
                </a:solidFill>
                <a:latin typeface="DM Sans Medium" pitchFamily="34" charset="0"/>
                <a:ea typeface="DM Sans Medium" pitchFamily="34" charset="-122"/>
                <a:cs typeface="DM Sans Medium" pitchFamily="34" charset="-120"/>
              </a:rPr>
              <a:t>Data Visualization and Analysis</a:t>
            </a:r>
            <a:endParaRPr lang="en-US" sz="4850" dirty="0"/>
          </a:p>
        </p:txBody>
      </p:sp>
      <p:sp>
        <p:nvSpPr>
          <p:cNvPr id="3" name="Text 1"/>
          <p:cNvSpPr/>
          <p:nvPr/>
        </p:nvSpPr>
        <p:spPr>
          <a:xfrm>
            <a:off x="864037" y="1947029"/>
            <a:ext cx="12902327" cy="790099"/>
          </a:xfrm>
          <a:prstGeom prst="rect">
            <a:avLst/>
          </a:prstGeom>
          <a:noFill/>
          <a:ln/>
        </p:spPr>
        <p:txBody>
          <a:bodyPr wrap="square" lIns="0" tIns="0" rIns="0" bIns="0" rtlCol="0" anchor="t"/>
          <a:lstStyle/>
          <a:p>
            <a:pPr marL="0" indent="0">
              <a:lnSpc>
                <a:spcPts val="3100"/>
              </a:lnSpc>
              <a:buNone/>
            </a:pPr>
            <a:r>
              <a:rPr lang="en-US" sz="1900" dirty="0">
                <a:solidFill>
                  <a:srgbClr val="D6D9D7"/>
                </a:solidFill>
                <a:latin typeface="Inter" pitchFamily="34" charset="0"/>
                <a:ea typeface="Inter" pitchFamily="34" charset="-122"/>
                <a:cs typeface="Inter" pitchFamily="34" charset="-120"/>
              </a:rPr>
              <a:t>We implement various data visualization techniques to gain insights into our stock data and model performance. Key visualizations include:</a:t>
            </a:r>
            <a:endParaRPr lang="en-US" sz="1900" dirty="0"/>
          </a:p>
        </p:txBody>
      </p:sp>
      <p:pic>
        <p:nvPicPr>
          <p:cNvPr id="4" name="Image 0" descr="preencoded.png"/>
          <p:cNvPicPr>
            <a:picLocks noChangeAspect="1"/>
          </p:cNvPicPr>
          <p:nvPr/>
        </p:nvPicPr>
        <p:blipFill>
          <a:blip r:embed="rId3"/>
          <a:stretch>
            <a:fillRect/>
          </a:stretch>
        </p:blipFill>
        <p:spPr>
          <a:xfrm>
            <a:off x="864037" y="3014782"/>
            <a:ext cx="4053840" cy="2505432"/>
          </a:xfrm>
          <a:prstGeom prst="rect">
            <a:avLst/>
          </a:prstGeom>
        </p:spPr>
      </p:pic>
      <p:sp>
        <p:nvSpPr>
          <p:cNvPr id="5" name="Text 2"/>
          <p:cNvSpPr/>
          <p:nvPr/>
        </p:nvSpPr>
        <p:spPr>
          <a:xfrm>
            <a:off x="864037" y="5828824"/>
            <a:ext cx="3454003" cy="385763"/>
          </a:xfrm>
          <a:prstGeom prst="rect">
            <a:avLst/>
          </a:prstGeom>
          <a:noFill/>
          <a:ln/>
        </p:spPr>
        <p:txBody>
          <a:bodyPr wrap="none" lIns="0" tIns="0" rIns="0" bIns="0" rtlCol="0" anchor="t"/>
          <a:lstStyle/>
          <a:p>
            <a:pPr marL="0" indent="0" algn="l">
              <a:lnSpc>
                <a:spcPts val="3000"/>
              </a:lnSpc>
              <a:buNone/>
            </a:pPr>
            <a:r>
              <a:rPr lang="en-US" sz="2400" dirty="0">
                <a:solidFill>
                  <a:srgbClr val="D6D9D7"/>
                </a:solidFill>
                <a:latin typeface="DM Sans Medium" pitchFamily="34" charset="0"/>
                <a:ea typeface="DM Sans Medium" pitchFamily="34" charset="-122"/>
                <a:cs typeface="DM Sans Medium" pitchFamily="34" charset="-120"/>
              </a:rPr>
              <a:t>Closing Price Over Time</a:t>
            </a:r>
            <a:endParaRPr lang="en-US" sz="2400" dirty="0"/>
          </a:p>
        </p:txBody>
      </p:sp>
      <p:sp>
        <p:nvSpPr>
          <p:cNvPr id="6" name="Text 3"/>
          <p:cNvSpPr/>
          <p:nvPr/>
        </p:nvSpPr>
        <p:spPr>
          <a:xfrm>
            <a:off x="864037" y="6362700"/>
            <a:ext cx="4053840" cy="1185148"/>
          </a:xfrm>
          <a:prstGeom prst="rect">
            <a:avLst/>
          </a:prstGeom>
          <a:noFill/>
          <a:ln/>
        </p:spPr>
        <p:txBody>
          <a:bodyPr wrap="square" lIns="0" tIns="0" rIns="0" bIns="0" rtlCol="0" anchor="t"/>
          <a:lstStyle/>
          <a:p>
            <a:pPr marL="0" indent="0" algn="l">
              <a:lnSpc>
                <a:spcPts val="3100"/>
              </a:lnSpc>
              <a:buNone/>
            </a:pPr>
            <a:r>
              <a:rPr lang="en-US" sz="1900" dirty="0">
                <a:solidFill>
                  <a:srgbClr val="D6D9D7"/>
                </a:solidFill>
                <a:latin typeface="Inter" pitchFamily="34" charset="0"/>
                <a:ea typeface="Inter" pitchFamily="34" charset="-122"/>
                <a:cs typeface="Inter" pitchFamily="34" charset="-120"/>
              </a:rPr>
              <a:t>Visualize the stock's price movement throughout the analyzed period.</a:t>
            </a:r>
            <a:endParaRPr lang="en-US" sz="1900" dirty="0"/>
          </a:p>
        </p:txBody>
      </p:sp>
      <p:pic>
        <p:nvPicPr>
          <p:cNvPr id="7" name="Image 1" descr="preencoded.png"/>
          <p:cNvPicPr>
            <a:picLocks noChangeAspect="1"/>
          </p:cNvPicPr>
          <p:nvPr/>
        </p:nvPicPr>
        <p:blipFill>
          <a:blip r:embed="rId4"/>
          <a:stretch>
            <a:fillRect/>
          </a:stretch>
        </p:blipFill>
        <p:spPr>
          <a:xfrm>
            <a:off x="5288161" y="3014782"/>
            <a:ext cx="4053959" cy="2505432"/>
          </a:xfrm>
          <a:prstGeom prst="rect">
            <a:avLst/>
          </a:prstGeom>
        </p:spPr>
      </p:pic>
      <p:sp>
        <p:nvSpPr>
          <p:cNvPr id="8" name="Text 4"/>
          <p:cNvSpPr/>
          <p:nvPr/>
        </p:nvSpPr>
        <p:spPr>
          <a:xfrm>
            <a:off x="5288161" y="5828824"/>
            <a:ext cx="3753683" cy="385763"/>
          </a:xfrm>
          <a:prstGeom prst="rect">
            <a:avLst/>
          </a:prstGeom>
          <a:noFill/>
          <a:ln/>
        </p:spPr>
        <p:txBody>
          <a:bodyPr wrap="none" lIns="0" tIns="0" rIns="0" bIns="0" rtlCol="0" anchor="t"/>
          <a:lstStyle/>
          <a:p>
            <a:pPr marL="0" indent="0" algn="l">
              <a:lnSpc>
                <a:spcPts val="3000"/>
              </a:lnSpc>
              <a:buNone/>
            </a:pPr>
            <a:r>
              <a:rPr lang="en-US" sz="2400" dirty="0">
                <a:solidFill>
                  <a:srgbClr val="D6D9D7"/>
                </a:solidFill>
                <a:latin typeface="DM Sans Medium" pitchFamily="34" charset="0"/>
                <a:ea typeface="DM Sans Medium" pitchFamily="34" charset="-122"/>
                <a:cs typeface="DM Sans Medium" pitchFamily="34" charset="-120"/>
              </a:rPr>
              <a:t>Volume Traded Over Time</a:t>
            </a:r>
            <a:endParaRPr lang="en-US" sz="2400" dirty="0"/>
          </a:p>
        </p:txBody>
      </p:sp>
      <p:sp>
        <p:nvSpPr>
          <p:cNvPr id="9" name="Text 5"/>
          <p:cNvSpPr/>
          <p:nvPr/>
        </p:nvSpPr>
        <p:spPr>
          <a:xfrm>
            <a:off x="5288161" y="6362700"/>
            <a:ext cx="4053959" cy="1185148"/>
          </a:xfrm>
          <a:prstGeom prst="rect">
            <a:avLst/>
          </a:prstGeom>
          <a:noFill/>
          <a:ln/>
        </p:spPr>
        <p:txBody>
          <a:bodyPr wrap="square" lIns="0" tIns="0" rIns="0" bIns="0" rtlCol="0" anchor="t"/>
          <a:lstStyle/>
          <a:p>
            <a:pPr marL="0" indent="0" algn="l">
              <a:lnSpc>
                <a:spcPts val="3100"/>
              </a:lnSpc>
              <a:buNone/>
            </a:pPr>
            <a:r>
              <a:rPr lang="en-US" sz="1900" dirty="0">
                <a:solidFill>
                  <a:srgbClr val="D6D9D7"/>
                </a:solidFill>
                <a:latin typeface="Inter" pitchFamily="34" charset="0"/>
                <a:ea typeface="Inter" pitchFamily="34" charset="-122"/>
                <a:cs typeface="Inter" pitchFamily="34" charset="-120"/>
              </a:rPr>
              <a:t>Analyze trading volume patterns and their relation to price movements.</a:t>
            </a:r>
            <a:endParaRPr lang="en-US" sz="1900" dirty="0"/>
          </a:p>
        </p:txBody>
      </p:sp>
      <p:pic>
        <p:nvPicPr>
          <p:cNvPr id="10" name="Image 2" descr="preencoded.png"/>
          <p:cNvPicPr>
            <a:picLocks noChangeAspect="1"/>
          </p:cNvPicPr>
          <p:nvPr/>
        </p:nvPicPr>
        <p:blipFill>
          <a:blip r:embed="rId5"/>
          <a:stretch>
            <a:fillRect/>
          </a:stretch>
        </p:blipFill>
        <p:spPr>
          <a:xfrm>
            <a:off x="9712404" y="3014782"/>
            <a:ext cx="4053840" cy="2505432"/>
          </a:xfrm>
          <a:prstGeom prst="rect">
            <a:avLst/>
          </a:prstGeom>
        </p:spPr>
      </p:pic>
      <p:sp>
        <p:nvSpPr>
          <p:cNvPr id="11" name="Text 6"/>
          <p:cNvSpPr/>
          <p:nvPr/>
        </p:nvSpPr>
        <p:spPr>
          <a:xfrm>
            <a:off x="9712404" y="5828824"/>
            <a:ext cx="3086100" cy="385763"/>
          </a:xfrm>
          <a:prstGeom prst="rect">
            <a:avLst/>
          </a:prstGeom>
          <a:noFill/>
          <a:ln/>
        </p:spPr>
        <p:txBody>
          <a:bodyPr wrap="none" lIns="0" tIns="0" rIns="0" bIns="0" rtlCol="0" anchor="t"/>
          <a:lstStyle/>
          <a:p>
            <a:pPr marL="0" indent="0" algn="l">
              <a:lnSpc>
                <a:spcPts val="3000"/>
              </a:lnSpc>
              <a:buNone/>
            </a:pPr>
            <a:r>
              <a:rPr lang="en-US" sz="2400" dirty="0">
                <a:solidFill>
                  <a:srgbClr val="D6D9D7"/>
                </a:solidFill>
                <a:latin typeface="DM Sans Medium" pitchFamily="34" charset="0"/>
                <a:ea typeface="DM Sans Medium" pitchFamily="34" charset="-122"/>
                <a:cs typeface="DM Sans Medium" pitchFamily="34" charset="-120"/>
              </a:rPr>
              <a:t>Moving Averages</a:t>
            </a:r>
            <a:endParaRPr lang="en-US" sz="2400" dirty="0"/>
          </a:p>
        </p:txBody>
      </p:sp>
      <p:sp>
        <p:nvSpPr>
          <p:cNvPr id="12" name="Text 7"/>
          <p:cNvSpPr/>
          <p:nvPr/>
        </p:nvSpPr>
        <p:spPr>
          <a:xfrm>
            <a:off x="9712404" y="6362700"/>
            <a:ext cx="4053840" cy="1185148"/>
          </a:xfrm>
          <a:prstGeom prst="rect">
            <a:avLst/>
          </a:prstGeom>
          <a:noFill/>
          <a:ln/>
        </p:spPr>
        <p:txBody>
          <a:bodyPr wrap="square" lIns="0" tIns="0" rIns="0" bIns="0" rtlCol="0" anchor="t"/>
          <a:lstStyle/>
          <a:p>
            <a:pPr marL="0" indent="0" algn="l">
              <a:lnSpc>
                <a:spcPts val="3100"/>
              </a:lnSpc>
              <a:buNone/>
            </a:pPr>
            <a:r>
              <a:rPr lang="en-US" sz="1900" dirty="0">
                <a:solidFill>
                  <a:srgbClr val="D6D9D7"/>
                </a:solidFill>
                <a:latin typeface="Inter" pitchFamily="34" charset="0"/>
                <a:ea typeface="Inter" pitchFamily="34" charset="-122"/>
                <a:cs typeface="Inter" pitchFamily="34" charset="-120"/>
              </a:rPr>
              <a:t>Plot 20-day and 50-day moving averages to identify trends and potential crossovers.</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060" y="-1"/>
            <a:ext cx="6255920" cy="8259635"/>
            <a:chOff x="-19217" y="-1"/>
            <a:chExt cx="5213267" cy="6883030"/>
          </a:xfrm>
        </p:grpSpPr>
        <p:sp>
          <p:nvSpPr>
            <p:cNvPr id="40" name="Rectangle 39">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49" name="Rectangle 48">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solidFill>
                  <a:srgbClr val="000000"/>
                </a:solidFill>
              </a:endParaRPr>
            </a:p>
          </p:txBody>
        </p:sp>
        <p:sp>
          <p:nvSpPr>
            <p:cNvPr id="42" name="Rectangle 41">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sp>
          <p:nvSpPr>
            <p:cNvPr id="50" name="Rectangle 49">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grpSp>
      <p:sp>
        <p:nvSpPr>
          <p:cNvPr id="2" name="Text 0"/>
          <p:cNvSpPr/>
          <p:nvPr/>
        </p:nvSpPr>
        <p:spPr>
          <a:xfrm>
            <a:off x="703380" y="599935"/>
            <a:ext cx="4172163" cy="193944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solidFill>
                  <a:srgbClr val="000000"/>
                </a:solidFill>
                <a:ea typeface="+mn-lt"/>
                <a:cs typeface="+mn-lt"/>
              </a:rPr>
              <a:t>Closing Price Over Time </a:t>
            </a:r>
            <a:endParaRPr lang="en-US" dirty="0">
              <a:ea typeface="+mn-lt"/>
              <a:cs typeface="+mn-lt"/>
            </a:endParaRPr>
          </a:p>
        </p:txBody>
      </p:sp>
      <p:sp>
        <p:nvSpPr>
          <p:cNvPr id="3" name="Text 1"/>
          <p:cNvSpPr/>
          <p:nvPr/>
        </p:nvSpPr>
        <p:spPr>
          <a:xfrm>
            <a:off x="440913" y="3475873"/>
            <a:ext cx="4866428" cy="4229787"/>
          </a:xfrm>
          <a:prstGeom prst="rect">
            <a:avLst/>
          </a:prstGeom>
        </p:spPr>
        <p:txBody>
          <a:bodyPr vert="horz" lIns="91440" tIns="45720" rIns="91440" bIns="45720" rtlCol="0" anchor="t">
            <a:normAutofit/>
          </a:bodyPr>
          <a:lstStyle/>
          <a:p>
            <a:pPr marL="114300" indent="-342900" algn="just">
              <a:lnSpc>
                <a:spcPct val="90000"/>
              </a:lnSpc>
              <a:spcAft>
                <a:spcPts val="600"/>
              </a:spcAft>
              <a:buFont typeface="Arial" panose="020B0604020202020204" pitchFamily="34" charset="0"/>
              <a:buChar char="•"/>
            </a:pPr>
            <a:r>
              <a:rPr lang="en-US" sz="2400" dirty="0">
                <a:solidFill>
                  <a:srgbClr val="000000"/>
                </a:solidFill>
                <a:ea typeface="+mn-lt"/>
                <a:cs typeface="+mn-lt"/>
              </a:rPr>
              <a:t>Intel's stock price showed high volatility in 2023, with a notable drop mid-year. It rebounded strongly towards the end of the year, closing near yearly highs.</a:t>
            </a:r>
          </a:p>
          <a:p>
            <a:pPr indent="-228600" algn="just">
              <a:lnSpc>
                <a:spcPct val="90000"/>
              </a:lnSpc>
              <a:spcAft>
                <a:spcPts val="600"/>
              </a:spcAft>
              <a:buFont typeface="Arial" panose="020B0604020202020204" pitchFamily="34" charset="0"/>
              <a:buChar char="•"/>
            </a:pPr>
            <a:endParaRPr lang="en-US" sz="2400" dirty="0">
              <a:solidFill>
                <a:srgbClr val="000000"/>
              </a:solidFill>
              <a:cs typeface="Calibri" panose="020F0502020204030204"/>
            </a:endParaRPr>
          </a:p>
        </p:txBody>
      </p:sp>
      <p:pic>
        <p:nvPicPr>
          <p:cNvPr id="5" name="Picture 4">
            <a:extLst>
              <a:ext uri="{FF2B5EF4-FFF2-40B4-BE49-F238E27FC236}">
                <a16:creationId xmlns:a16="http://schemas.microsoft.com/office/drawing/2014/main" id="{1CF225D0-8F17-629C-3227-EA3CB00ACA97}"/>
              </a:ext>
            </a:extLst>
          </p:cNvPr>
          <p:cNvPicPr>
            <a:picLocks noChangeAspect="1"/>
          </p:cNvPicPr>
          <p:nvPr/>
        </p:nvPicPr>
        <p:blipFill>
          <a:blip r:embed="rId3"/>
          <a:stretch>
            <a:fillRect/>
          </a:stretch>
        </p:blipFill>
        <p:spPr>
          <a:xfrm>
            <a:off x="6445188" y="261073"/>
            <a:ext cx="8025414" cy="7707454"/>
          </a:xfrm>
          <a:prstGeom prst="rect">
            <a:avLst/>
          </a:prstGeom>
        </p:spPr>
      </p:pic>
    </p:spTree>
    <p:extLst>
      <p:ext uri="{BB962C8B-B14F-4D97-AF65-F5344CB8AC3E}">
        <p14:creationId xmlns:p14="http://schemas.microsoft.com/office/powerpoint/2010/main" val="3142510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17</Slides>
  <Notes>17</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247</cp:revision>
  <dcterms:created xsi:type="dcterms:W3CDTF">2024-11-02T16:33:25Z</dcterms:created>
  <dcterms:modified xsi:type="dcterms:W3CDTF">2024-11-06T23:58:13Z</dcterms:modified>
</cp:coreProperties>
</file>